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57" r:id="rId2"/>
    <p:sldId id="409" r:id="rId3"/>
    <p:sldId id="373" r:id="rId4"/>
    <p:sldId id="374" r:id="rId5"/>
    <p:sldId id="410" r:id="rId6"/>
    <p:sldId id="402" r:id="rId7"/>
    <p:sldId id="352" r:id="rId8"/>
    <p:sldId id="353" r:id="rId9"/>
    <p:sldId id="339" r:id="rId10"/>
    <p:sldId id="384" r:id="rId11"/>
    <p:sldId id="341" r:id="rId12"/>
    <p:sldId id="386" r:id="rId13"/>
    <p:sldId id="342" r:id="rId14"/>
    <p:sldId id="377" r:id="rId15"/>
    <p:sldId id="343" r:id="rId16"/>
    <p:sldId id="375" r:id="rId17"/>
    <p:sldId id="376" r:id="rId18"/>
    <p:sldId id="379" r:id="rId19"/>
    <p:sldId id="387" r:id="rId20"/>
    <p:sldId id="355" r:id="rId21"/>
    <p:sldId id="372" r:id="rId22"/>
    <p:sldId id="348" r:id="rId23"/>
    <p:sldId id="407" r:id="rId24"/>
    <p:sldId id="383" r:id="rId25"/>
    <p:sldId id="395" r:id="rId26"/>
    <p:sldId id="382" r:id="rId27"/>
    <p:sldId id="405" r:id="rId28"/>
    <p:sldId id="380" r:id="rId29"/>
    <p:sldId id="385" r:id="rId30"/>
    <p:sldId id="398" r:id="rId31"/>
    <p:sldId id="411" r:id="rId32"/>
    <p:sldId id="413" r:id="rId33"/>
    <p:sldId id="403" r:id="rId34"/>
    <p:sldId id="350" r:id="rId35"/>
    <p:sldId id="346" r:id="rId36"/>
    <p:sldId id="347" r:id="rId37"/>
    <p:sldId id="412" r:id="rId38"/>
    <p:sldId id="388" r:id="rId39"/>
    <p:sldId id="391" r:id="rId40"/>
    <p:sldId id="389" r:id="rId41"/>
    <p:sldId id="390" r:id="rId42"/>
    <p:sldId id="393" r:id="rId43"/>
    <p:sldId id="394" r:id="rId44"/>
    <p:sldId id="396" r:id="rId45"/>
    <p:sldId id="392" r:id="rId46"/>
    <p:sldId id="401" r:id="rId47"/>
    <p:sldId id="397"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97" autoAdjust="0"/>
    <p:restoredTop sz="94270" autoAdjust="0"/>
  </p:normalViewPr>
  <p:slideViewPr>
    <p:cSldViewPr snapToGrid="0">
      <p:cViewPr varScale="1">
        <p:scale>
          <a:sx n="68" d="100"/>
          <a:sy n="68" d="100"/>
        </p:scale>
        <p:origin x="87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EFB81B-A425-4F91-9634-F51C33FF689C}" type="doc">
      <dgm:prSet loTypeId="urn:microsoft.com/office/officeart/2005/8/layout/chevron1" loCatId="process" qsTypeId="urn:microsoft.com/office/officeart/2005/8/quickstyle/simple1" qsCatId="simple" csTypeId="urn:microsoft.com/office/officeart/2005/8/colors/colorful1" csCatId="colorful" phldr="1"/>
      <dgm:spPr/>
    </dgm:pt>
    <dgm:pt modelId="{9CFBE92D-F4D9-4EAF-A548-EFDD5A95A040}">
      <dgm:prSet phldrT="[文本]"/>
      <dgm:spPr/>
      <dgm:t>
        <a:bodyPr/>
        <a:lstStyle/>
        <a:p>
          <a:r>
            <a:rPr lang="zh-CN" altLang="en-US" dirty="0"/>
            <a:t>前期战略规划及筹备</a:t>
          </a:r>
        </a:p>
      </dgm:t>
    </dgm:pt>
    <dgm:pt modelId="{CB9A3AB4-8D5A-4E5C-9707-CA7FE80C077D}" type="parTrans" cxnId="{F1F3377E-0C13-4138-A27A-AA83211306F4}">
      <dgm:prSet/>
      <dgm:spPr/>
      <dgm:t>
        <a:bodyPr/>
        <a:lstStyle/>
        <a:p>
          <a:endParaRPr lang="zh-CN" altLang="en-US"/>
        </a:p>
      </dgm:t>
    </dgm:pt>
    <dgm:pt modelId="{A188DCEB-98B7-4561-96A3-734D89A69A8F}" type="sibTrans" cxnId="{F1F3377E-0C13-4138-A27A-AA83211306F4}">
      <dgm:prSet/>
      <dgm:spPr/>
      <dgm:t>
        <a:bodyPr/>
        <a:lstStyle/>
        <a:p>
          <a:endParaRPr lang="zh-CN" altLang="en-US"/>
        </a:p>
      </dgm:t>
    </dgm:pt>
    <dgm:pt modelId="{3B5F5C58-A3D5-40D2-8A2C-3F337D92AB65}">
      <dgm:prSet phldrT="[文本]"/>
      <dgm:spPr/>
      <dgm:t>
        <a:bodyPr/>
        <a:lstStyle/>
        <a:p>
          <a:r>
            <a:rPr lang="zh-CN" altLang="en-US" dirty="0"/>
            <a:t>法律合规</a:t>
          </a:r>
          <a:endParaRPr lang="en-US" altLang="zh-CN" dirty="0"/>
        </a:p>
        <a:p>
          <a:r>
            <a:rPr lang="zh-CN" altLang="en-US" dirty="0"/>
            <a:t>财务合规</a:t>
          </a:r>
        </a:p>
      </dgm:t>
    </dgm:pt>
    <dgm:pt modelId="{E6CCF5BF-382F-48EF-80F9-0E175AA1FAC2}" type="parTrans" cxnId="{C497CC94-BD48-4AC6-A329-8E5570223BAE}">
      <dgm:prSet/>
      <dgm:spPr/>
      <dgm:t>
        <a:bodyPr/>
        <a:lstStyle/>
        <a:p>
          <a:endParaRPr lang="zh-CN" altLang="en-US"/>
        </a:p>
      </dgm:t>
    </dgm:pt>
    <dgm:pt modelId="{C5945996-EE51-4E46-97A4-18BBAEA457A8}" type="sibTrans" cxnId="{C497CC94-BD48-4AC6-A329-8E5570223BAE}">
      <dgm:prSet/>
      <dgm:spPr/>
      <dgm:t>
        <a:bodyPr/>
        <a:lstStyle/>
        <a:p>
          <a:endParaRPr lang="zh-CN" altLang="en-US"/>
        </a:p>
      </dgm:t>
    </dgm:pt>
    <dgm:pt modelId="{B4B6E836-53F1-4604-9CFC-31840973C000}">
      <dgm:prSet phldrT="[文本]"/>
      <dgm:spPr/>
      <dgm:t>
        <a:bodyPr/>
        <a:lstStyle/>
        <a:p>
          <a:r>
            <a:rPr lang="zh-CN" altLang="en-US" dirty="0"/>
            <a:t>确定</a:t>
          </a:r>
          <a:r>
            <a:rPr lang="en-US" altLang="zh-CN" dirty="0"/>
            <a:t>ST</a:t>
          </a:r>
          <a:r>
            <a:rPr lang="zh-CN" altLang="en-US" dirty="0"/>
            <a:t>募资方案</a:t>
          </a:r>
        </a:p>
      </dgm:t>
    </dgm:pt>
    <dgm:pt modelId="{13099564-E8AE-4A25-8AAF-696452E3C107}" type="parTrans" cxnId="{86C443E4-FB04-4240-92ED-65191826DF7A}">
      <dgm:prSet/>
      <dgm:spPr/>
      <dgm:t>
        <a:bodyPr/>
        <a:lstStyle/>
        <a:p>
          <a:endParaRPr lang="zh-CN" altLang="en-US"/>
        </a:p>
      </dgm:t>
    </dgm:pt>
    <dgm:pt modelId="{F4A0D217-E04F-40C4-87CC-575AD3E5A041}" type="sibTrans" cxnId="{86C443E4-FB04-4240-92ED-65191826DF7A}">
      <dgm:prSet/>
      <dgm:spPr/>
      <dgm:t>
        <a:bodyPr/>
        <a:lstStyle/>
        <a:p>
          <a:endParaRPr lang="zh-CN" altLang="en-US"/>
        </a:p>
      </dgm:t>
    </dgm:pt>
    <dgm:pt modelId="{BEA045A4-19FD-4EF8-8BE2-B2B91CA80628}">
      <dgm:prSet/>
      <dgm:spPr/>
      <dgm:t>
        <a:bodyPr/>
        <a:lstStyle/>
        <a:p>
          <a:r>
            <a:rPr lang="zh-CN" altLang="en-US" dirty="0"/>
            <a:t>生成</a:t>
          </a:r>
          <a:r>
            <a:rPr lang="en-US" altLang="zh-CN" dirty="0"/>
            <a:t>Security Token</a:t>
          </a:r>
          <a:endParaRPr lang="zh-CN" altLang="en-US" dirty="0"/>
        </a:p>
      </dgm:t>
    </dgm:pt>
    <dgm:pt modelId="{855CC938-1245-4742-8614-2ABC128955C5}" type="parTrans" cxnId="{0BB4DFF8-3A08-4167-AAF2-716612A0F0CF}">
      <dgm:prSet/>
      <dgm:spPr/>
      <dgm:t>
        <a:bodyPr/>
        <a:lstStyle/>
        <a:p>
          <a:endParaRPr lang="zh-CN" altLang="en-US"/>
        </a:p>
      </dgm:t>
    </dgm:pt>
    <dgm:pt modelId="{61C14147-3263-43F4-9609-5DAF98AE4AED}" type="sibTrans" cxnId="{0BB4DFF8-3A08-4167-AAF2-716612A0F0CF}">
      <dgm:prSet/>
      <dgm:spPr/>
      <dgm:t>
        <a:bodyPr/>
        <a:lstStyle/>
        <a:p>
          <a:endParaRPr lang="zh-CN" altLang="en-US"/>
        </a:p>
      </dgm:t>
    </dgm:pt>
    <dgm:pt modelId="{1A265976-E593-48DD-B9C6-DF7F92F9DFBE}">
      <dgm:prSet/>
      <dgm:spPr/>
      <dgm:t>
        <a:bodyPr/>
        <a:lstStyle/>
        <a:p>
          <a:r>
            <a:rPr lang="zh-CN" altLang="en-US" dirty="0"/>
            <a:t>按照 </a:t>
          </a:r>
          <a:r>
            <a:rPr lang="en-US" altLang="zh-CN" dirty="0" err="1"/>
            <a:t>RegD</a:t>
          </a:r>
          <a:r>
            <a:rPr lang="en-US" altLang="zh-CN" dirty="0"/>
            <a:t>/S</a:t>
          </a:r>
          <a:r>
            <a:rPr lang="zh-CN" altLang="en-US" dirty="0"/>
            <a:t>私募</a:t>
          </a:r>
        </a:p>
      </dgm:t>
    </dgm:pt>
    <dgm:pt modelId="{A4777449-096A-45BA-B67C-827392099E8B}" type="parTrans" cxnId="{71A55858-B75B-40E6-AC82-DD0C569D3F2B}">
      <dgm:prSet/>
      <dgm:spPr/>
      <dgm:t>
        <a:bodyPr/>
        <a:lstStyle/>
        <a:p>
          <a:endParaRPr lang="zh-CN" altLang="en-US"/>
        </a:p>
      </dgm:t>
    </dgm:pt>
    <dgm:pt modelId="{997EA975-1FF4-4D1D-99D7-9A3C1DD67883}" type="sibTrans" cxnId="{71A55858-B75B-40E6-AC82-DD0C569D3F2B}">
      <dgm:prSet/>
      <dgm:spPr/>
      <dgm:t>
        <a:bodyPr/>
        <a:lstStyle/>
        <a:p>
          <a:endParaRPr lang="zh-CN" altLang="en-US"/>
        </a:p>
      </dgm:t>
    </dgm:pt>
    <dgm:pt modelId="{5FC47665-A1E1-49CB-B47A-88DB65646499}">
      <dgm:prSet/>
      <dgm:spPr/>
      <dgm:t>
        <a:bodyPr/>
        <a:lstStyle/>
        <a:p>
          <a:r>
            <a:rPr lang="zh-CN" altLang="en-US" dirty="0"/>
            <a:t>上交易所</a:t>
          </a:r>
        </a:p>
      </dgm:t>
    </dgm:pt>
    <dgm:pt modelId="{520A3AEE-8109-4F00-B1DF-3EE968FFFEAD}" type="parTrans" cxnId="{435A938D-5B63-44F5-B05F-D01DBFB5E4F4}">
      <dgm:prSet/>
      <dgm:spPr/>
      <dgm:t>
        <a:bodyPr/>
        <a:lstStyle/>
        <a:p>
          <a:endParaRPr lang="zh-CN" altLang="en-US"/>
        </a:p>
      </dgm:t>
    </dgm:pt>
    <dgm:pt modelId="{15893B2F-E29D-4DB7-8171-4B8B0E4B4F43}" type="sibTrans" cxnId="{435A938D-5B63-44F5-B05F-D01DBFB5E4F4}">
      <dgm:prSet/>
      <dgm:spPr/>
      <dgm:t>
        <a:bodyPr/>
        <a:lstStyle/>
        <a:p>
          <a:endParaRPr lang="zh-CN" altLang="en-US"/>
        </a:p>
      </dgm:t>
    </dgm:pt>
    <dgm:pt modelId="{C0C8C711-E86B-44E6-BAE1-421E0C861489}" type="pres">
      <dgm:prSet presAssocID="{16EFB81B-A425-4F91-9634-F51C33FF689C}" presName="Name0" presStyleCnt="0">
        <dgm:presLayoutVars>
          <dgm:dir/>
          <dgm:animLvl val="lvl"/>
          <dgm:resizeHandles val="exact"/>
        </dgm:presLayoutVars>
      </dgm:prSet>
      <dgm:spPr/>
    </dgm:pt>
    <dgm:pt modelId="{1FFA9824-22B4-4F13-904A-C1B475A77CF3}" type="pres">
      <dgm:prSet presAssocID="{9CFBE92D-F4D9-4EAF-A548-EFDD5A95A040}" presName="parTxOnly" presStyleLbl="node1" presStyleIdx="0" presStyleCnt="6">
        <dgm:presLayoutVars>
          <dgm:chMax val="0"/>
          <dgm:chPref val="0"/>
          <dgm:bulletEnabled val="1"/>
        </dgm:presLayoutVars>
      </dgm:prSet>
      <dgm:spPr/>
    </dgm:pt>
    <dgm:pt modelId="{E8010E69-0E8D-47EE-971F-C38A22799399}" type="pres">
      <dgm:prSet presAssocID="{A188DCEB-98B7-4561-96A3-734D89A69A8F}" presName="parTxOnlySpace" presStyleCnt="0"/>
      <dgm:spPr/>
    </dgm:pt>
    <dgm:pt modelId="{85EF383D-C97D-40DD-938B-04924A3CC3D7}" type="pres">
      <dgm:prSet presAssocID="{3B5F5C58-A3D5-40D2-8A2C-3F337D92AB65}" presName="parTxOnly" presStyleLbl="node1" presStyleIdx="1" presStyleCnt="6">
        <dgm:presLayoutVars>
          <dgm:chMax val="0"/>
          <dgm:chPref val="0"/>
          <dgm:bulletEnabled val="1"/>
        </dgm:presLayoutVars>
      </dgm:prSet>
      <dgm:spPr/>
    </dgm:pt>
    <dgm:pt modelId="{D1C0B074-6A2B-4524-86BD-8D2C95F3EC35}" type="pres">
      <dgm:prSet presAssocID="{C5945996-EE51-4E46-97A4-18BBAEA457A8}" presName="parTxOnlySpace" presStyleCnt="0"/>
      <dgm:spPr/>
    </dgm:pt>
    <dgm:pt modelId="{4E5CAB43-A2BC-4DB8-AB72-57703752AD2F}" type="pres">
      <dgm:prSet presAssocID="{B4B6E836-53F1-4604-9CFC-31840973C000}" presName="parTxOnly" presStyleLbl="node1" presStyleIdx="2" presStyleCnt="6">
        <dgm:presLayoutVars>
          <dgm:chMax val="0"/>
          <dgm:chPref val="0"/>
          <dgm:bulletEnabled val="1"/>
        </dgm:presLayoutVars>
      </dgm:prSet>
      <dgm:spPr/>
    </dgm:pt>
    <dgm:pt modelId="{EDCB09E2-BDB5-430D-8D75-DB06D5120D1C}" type="pres">
      <dgm:prSet presAssocID="{F4A0D217-E04F-40C4-87CC-575AD3E5A041}" presName="parTxOnlySpace" presStyleCnt="0"/>
      <dgm:spPr/>
    </dgm:pt>
    <dgm:pt modelId="{03B948C8-12DC-4AB9-9657-29BFA3D5EE9E}" type="pres">
      <dgm:prSet presAssocID="{BEA045A4-19FD-4EF8-8BE2-B2B91CA80628}" presName="parTxOnly" presStyleLbl="node1" presStyleIdx="3" presStyleCnt="6">
        <dgm:presLayoutVars>
          <dgm:chMax val="0"/>
          <dgm:chPref val="0"/>
          <dgm:bulletEnabled val="1"/>
        </dgm:presLayoutVars>
      </dgm:prSet>
      <dgm:spPr/>
    </dgm:pt>
    <dgm:pt modelId="{3EC085AA-229C-45A8-A096-37A5EFC2A9BC}" type="pres">
      <dgm:prSet presAssocID="{61C14147-3263-43F4-9609-5DAF98AE4AED}" presName="parTxOnlySpace" presStyleCnt="0"/>
      <dgm:spPr/>
    </dgm:pt>
    <dgm:pt modelId="{B749BBBC-7C1D-4BF7-A200-2F809EE29D67}" type="pres">
      <dgm:prSet presAssocID="{1A265976-E593-48DD-B9C6-DF7F92F9DFBE}" presName="parTxOnly" presStyleLbl="node1" presStyleIdx="4" presStyleCnt="6">
        <dgm:presLayoutVars>
          <dgm:chMax val="0"/>
          <dgm:chPref val="0"/>
          <dgm:bulletEnabled val="1"/>
        </dgm:presLayoutVars>
      </dgm:prSet>
      <dgm:spPr/>
    </dgm:pt>
    <dgm:pt modelId="{2C6AA862-7C30-4771-8D19-16D7C1FB04C8}" type="pres">
      <dgm:prSet presAssocID="{997EA975-1FF4-4D1D-99D7-9A3C1DD67883}" presName="parTxOnlySpace" presStyleCnt="0"/>
      <dgm:spPr/>
    </dgm:pt>
    <dgm:pt modelId="{9EF6E124-476D-4849-8A7F-DC6B74433F73}" type="pres">
      <dgm:prSet presAssocID="{5FC47665-A1E1-49CB-B47A-88DB65646499}" presName="parTxOnly" presStyleLbl="node1" presStyleIdx="5" presStyleCnt="6">
        <dgm:presLayoutVars>
          <dgm:chMax val="0"/>
          <dgm:chPref val="0"/>
          <dgm:bulletEnabled val="1"/>
        </dgm:presLayoutVars>
      </dgm:prSet>
      <dgm:spPr/>
    </dgm:pt>
  </dgm:ptLst>
  <dgm:cxnLst>
    <dgm:cxn modelId="{05954304-95E9-481C-BDDE-E020ACAC0BFD}" type="presOf" srcId="{5FC47665-A1E1-49CB-B47A-88DB65646499}" destId="{9EF6E124-476D-4849-8A7F-DC6B74433F73}" srcOrd="0" destOrd="0" presId="urn:microsoft.com/office/officeart/2005/8/layout/chevron1"/>
    <dgm:cxn modelId="{2373591B-CBC9-4396-8122-FF281E8B30BB}" type="presOf" srcId="{BEA045A4-19FD-4EF8-8BE2-B2B91CA80628}" destId="{03B948C8-12DC-4AB9-9657-29BFA3D5EE9E}" srcOrd="0" destOrd="0" presId="urn:microsoft.com/office/officeart/2005/8/layout/chevron1"/>
    <dgm:cxn modelId="{AF4C9C3A-3345-4543-B3A5-4319771671E3}" type="presOf" srcId="{16EFB81B-A425-4F91-9634-F51C33FF689C}" destId="{C0C8C711-E86B-44E6-BAE1-421E0C861489}" srcOrd="0" destOrd="0" presId="urn:microsoft.com/office/officeart/2005/8/layout/chevron1"/>
    <dgm:cxn modelId="{3D5D1D42-99BA-4C35-83A3-780238847559}" type="presOf" srcId="{B4B6E836-53F1-4604-9CFC-31840973C000}" destId="{4E5CAB43-A2BC-4DB8-AB72-57703752AD2F}" srcOrd="0" destOrd="0" presId="urn:microsoft.com/office/officeart/2005/8/layout/chevron1"/>
    <dgm:cxn modelId="{71A55858-B75B-40E6-AC82-DD0C569D3F2B}" srcId="{16EFB81B-A425-4F91-9634-F51C33FF689C}" destId="{1A265976-E593-48DD-B9C6-DF7F92F9DFBE}" srcOrd="4" destOrd="0" parTransId="{A4777449-096A-45BA-B67C-827392099E8B}" sibTransId="{997EA975-1FF4-4D1D-99D7-9A3C1DD67883}"/>
    <dgm:cxn modelId="{F1F3377E-0C13-4138-A27A-AA83211306F4}" srcId="{16EFB81B-A425-4F91-9634-F51C33FF689C}" destId="{9CFBE92D-F4D9-4EAF-A548-EFDD5A95A040}" srcOrd="0" destOrd="0" parTransId="{CB9A3AB4-8D5A-4E5C-9707-CA7FE80C077D}" sibTransId="{A188DCEB-98B7-4561-96A3-734D89A69A8F}"/>
    <dgm:cxn modelId="{435A938D-5B63-44F5-B05F-D01DBFB5E4F4}" srcId="{16EFB81B-A425-4F91-9634-F51C33FF689C}" destId="{5FC47665-A1E1-49CB-B47A-88DB65646499}" srcOrd="5" destOrd="0" parTransId="{520A3AEE-8109-4F00-B1DF-3EE968FFFEAD}" sibTransId="{15893B2F-E29D-4DB7-8171-4B8B0E4B4F43}"/>
    <dgm:cxn modelId="{C497CC94-BD48-4AC6-A329-8E5570223BAE}" srcId="{16EFB81B-A425-4F91-9634-F51C33FF689C}" destId="{3B5F5C58-A3D5-40D2-8A2C-3F337D92AB65}" srcOrd="1" destOrd="0" parTransId="{E6CCF5BF-382F-48EF-80F9-0E175AA1FAC2}" sibTransId="{C5945996-EE51-4E46-97A4-18BBAEA457A8}"/>
    <dgm:cxn modelId="{455B6B9B-569C-479E-A174-700713C2C99F}" type="presOf" srcId="{3B5F5C58-A3D5-40D2-8A2C-3F337D92AB65}" destId="{85EF383D-C97D-40DD-938B-04924A3CC3D7}" srcOrd="0" destOrd="0" presId="urn:microsoft.com/office/officeart/2005/8/layout/chevron1"/>
    <dgm:cxn modelId="{86C443E4-FB04-4240-92ED-65191826DF7A}" srcId="{16EFB81B-A425-4F91-9634-F51C33FF689C}" destId="{B4B6E836-53F1-4604-9CFC-31840973C000}" srcOrd="2" destOrd="0" parTransId="{13099564-E8AE-4A25-8AAF-696452E3C107}" sibTransId="{F4A0D217-E04F-40C4-87CC-575AD3E5A041}"/>
    <dgm:cxn modelId="{970615F7-D49F-4895-A20F-D99213C64A81}" type="presOf" srcId="{9CFBE92D-F4D9-4EAF-A548-EFDD5A95A040}" destId="{1FFA9824-22B4-4F13-904A-C1B475A77CF3}" srcOrd="0" destOrd="0" presId="urn:microsoft.com/office/officeart/2005/8/layout/chevron1"/>
    <dgm:cxn modelId="{0BB4DFF8-3A08-4167-AAF2-716612A0F0CF}" srcId="{16EFB81B-A425-4F91-9634-F51C33FF689C}" destId="{BEA045A4-19FD-4EF8-8BE2-B2B91CA80628}" srcOrd="3" destOrd="0" parTransId="{855CC938-1245-4742-8614-2ABC128955C5}" sibTransId="{61C14147-3263-43F4-9609-5DAF98AE4AED}"/>
    <dgm:cxn modelId="{4FB4D9FB-6882-423D-9906-A549945F9B84}" type="presOf" srcId="{1A265976-E593-48DD-B9C6-DF7F92F9DFBE}" destId="{B749BBBC-7C1D-4BF7-A200-2F809EE29D67}" srcOrd="0" destOrd="0" presId="urn:microsoft.com/office/officeart/2005/8/layout/chevron1"/>
    <dgm:cxn modelId="{5CCD6916-9304-4148-BD44-2ECEB55762AF}" type="presParOf" srcId="{C0C8C711-E86B-44E6-BAE1-421E0C861489}" destId="{1FFA9824-22B4-4F13-904A-C1B475A77CF3}" srcOrd="0" destOrd="0" presId="urn:microsoft.com/office/officeart/2005/8/layout/chevron1"/>
    <dgm:cxn modelId="{3704817D-3044-4130-B166-05459C0E501E}" type="presParOf" srcId="{C0C8C711-E86B-44E6-BAE1-421E0C861489}" destId="{E8010E69-0E8D-47EE-971F-C38A22799399}" srcOrd="1" destOrd="0" presId="urn:microsoft.com/office/officeart/2005/8/layout/chevron1"/>
    <dgm:cxn modelId="{79573AA8-882F-4CD0-B16D-258A7FF1A5CC}" type="presParOf" srcId="{C0C8C711-E86B-44E6-BAE1-421E0C861489}" destId="{85EF383D-C97D-40DD-938B-04924A3CC3D7}" srcOrd="2" destOrd="0" presId="urn:microsoft.com/office/officeart/2005/8/layout/chevron1"/>
    <dgm:cxn modelId="{F7B54537-A990-4562-A88A-813C84E8C32D}" type="presParOf" srcId="{C0C8C711-E86B-44E6-BAE1-421E0C861489}" destId="{D1C0B074-6A2B-4524-86BD-8D2C95F3EC35}" srcOrd="3" destOrd="0" presId="urn:microsoft.com/office/officeart/2005/8/layout/chevron1"/>
    <dgm:cxn modelId="{2B3B7924-4C18-475B-8ABF-6871D0637EB1}" type="presParOf" srcId="{C0C8C711-E86B-44E6-BAE1-421E0C861489}" destId="{4E5CAB43-A2BC-4DB8-AB72-57703752AD2F}" srcOrd="4" destOrd="0" presId="urn:microsoft.com/office/officeart/2005/8/layout/chevron1"/>
    <dgm:cxn modelId="{A7488676-B41B-4C5B-A63B-58D5A2C94BB1}" type="presParOf" srcId="{C0C8C711-E86B-44E6-BAE1-421E0C861489}" destId="{EDCB09E2-BDB5-430D-8D75-DB06D5120D1C}" srcOrd="5" destOrd="0" presId="urn:microsoft.com/office/officeart/2005/8/layout/chevron1"/>
    <dgm:cxn modelId="{9125800B-73D7-4908-91F1-1C416B25E6F6}" type="presParOf" srcId="{C0C8C711-E86B-44E6-BAE1-421E0C861489}" destId="{03B948C8-12DC-4AB9-9657-29BFA3D5EE9E}" srcOrd="6" destOrd="0" presId="urn:microsoft.com/office/officeart/2005/8/layout/chevron1"/>
    <dgm:cxn modelId="{D1BBB173-7B1B-4DE8-850C-DF05781EDF0F}" type="presParOf" srcId="{C0C8C711-E86B-44E6-BAE1-421E0C861489}" destId="{3EC085AA-229C-45A8-A096-37A5EFC2A9BC}" srcOrd="7" destOrd="0" presId="urn:microsoft.com/office/officeart/2005/8/layout/chevron1"/>
    <dgm:cxn modelId="{21D13A37-5A8F-4A24-A69C-5D7A108B9136}" type="presParOf" srcId="{C0C8C711-E86B-44E6-BAE1-421E0C861489}" destId="{B749BBBC-7C1D-4BF7-A200-2F809EE29D67}" srcOrd="8" destOrd="0" presId="urn:microsoft.com/office/officeart/2005/8/layout/chevron1"/>
    <dgm:cxn modelId="{2966E83C-0E9F-41BB-BF15-1FF626690442}" type="presParOf" srcId="{C0C8C711-E86B-44E6-BAE1-421E0C861489}" destId="{2C6AA862-7C30-4771-8D19-16D7C1FB04C8}" srcOrd="9" destOrd="0" presId="urn:microsoft.com/office/officeart/2005/8/layout/chevron1"/>
    <dgm:cxn modelId="{F558F24D-2043-4130-9537-0D33013025D3}" type="presParOf" srcId="{C0C8C711-E86B-44E6-BAE1-421E0C861489}" destId="{9EF6E124-476D-4849-8A7F-DC6B74433F73}"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5F487D-A11E-4EBD-ABD5-E5633D70A98C}" type="doc">
      <dgm:prSet loTypeId="urn:microsoft.com/office/officeart/2005/8/layout/process1" loCatId="process" qsTypeId="urn:microsoft.com/office/officeart/2005/8/quickstyle/simple1" qsCatId="simple" csTypeId="urn:microsoft.com/office/officeart/2005/8/colors/accent1_2" csCatId="accent1" phldr="1"/>
      <dgm:spPr/>
    </dgm:pt>
    <dgm:pt modelId="{D0050EF6-5485-45F8-8B34-408D9A81A27F}">
      <dgm:prSet phldrT="[文本]"/>
      <dgm:spPr/>
      <dgm:t>
        <a:bodyPr/>
        <a:lstStyle/>
        <a:p>
          <a:r>
            <a:rPr lang="zh-CN" altLang="en-US" dirty="0"/>
            <a:t>开始利用发币平台发布 </a:t>
          </a:r>
          <a:r>
            <a:rPr lang="en-US" altLang="zh-CN" dirty="0"/>
            <a:t>Security Token</a:t>
          </a:r>
          <a:endParaRPr lang="zh-CN" altLang="en-US" dirty="0"/>
        </a:p>
      </dgm:t>
    </dgm:pt>
    <dgm:pt modelId="{F46BDF91-FBA3-4F77-A0C7-8B7C372A9C48}" type="parTrans" cxnId="{575AD461-8A2B-4C1F-8522-300EA4A03EEB}">
      <dgm:prSet/>
      <dgm:spPr/>
      <dgm:t>
        <a:bodyPr/>
        <a:lstStyle/>
        <a:p>
          <a:endParaRPr lang="zh-CN" altLang="en-US"/>
        </a:p>
      </dgm:t>
    </dgm:pt>
    <dgm:pt modelId="{3DEB9F84-34B7-4FCA-A90E-C5EBB7DB3E3C}" type="sibTrans" cxnId="{575AD461-8A2B-4C1F-8522-300EA4A03EEB}">
      <dgm:prSet/>
      <dgm:spPr/>
      <dgm:t>
        <a:bodyPr/>
        <a:lstStyle/>
        <a:p>
          <a:endParaRPr lang="zh-CN" altLang="en-US"/>
        </a:p>
      </dgm:t>
    </dgm:pt>
    <dgm:pt modelId="{AAB0D732-5FF4-4BCC-AF68-A3BB38580095}">
      <dgm:prSet phldrT="[文本]"/>
      <dgm:spPr/>
      <dgm:t>
        <a:bodyPr/>
        <a:lstStyle/>
        <a:p>
          <a:r>
            <a:rPr lang="zh-CN" altLang="en-US" dirty="0"/>
            <a:t>完成</a:t>
          </a:r>
          <a:r>
            <a:rPr lang="en-US" altLang="zh-CN" dirty="0"/>
            <a:t>Security Token</a:t>
          </a:r>
          <a:r>
            <a:rPr lang="zh-CN" altLang="en-US" dirty="0"/>
            <a:t>的生成</a:t>
          </a:r>
        </a:p>
      </dgm:t>
    </dgm:pt>
    <dgm:pt modelId="{7C8971C4-D2A7-4663-B927-2089B208F9C8}" type="parTrans" cxnId="{A2F195D7-9897-4066-ABD0-2BABA107DB94}">
      <dgm:prSet/>
      <dgm:spPr/>
      <dgm:t>
        <a:bodyPr/>
        <a:lstStyle/>
        <a:p>
          <a:endParaRPr lang="zh-CN" altLang="en-US"/>
        </a:p>
      </dgm:t>
    </dgm:pt>
    <dgm:pt modelId="{B81EBB3F-5437-4C1F-8419-AFD69CFC3DE2}" type="sibTrans" cxnId="{A2F195D7-9897-4066-ABD0-2BABA107DB94}">
      <dgm:prSet/>
      <dgm:spPr/>
      <dgm:t>
        <a:bodyPr/>
        <a:lstStyle/>
        <a:p>
          <a:endParaRPr lang="zh-CN" altLang="en-US"/>
        </a:p>
      </dgm:t>
    </dgm:pt>
    <dgm:pt modelId="{287B5410-DD83-456A-8957-3641A213A289}">
      <dgm:prSet phldrT="[文本]"/>
      <dgm:spPr/>
      <dgm:t>
        <a:bodyPr/>
        <a:lstStyle/>
        <a:p>
          <a:r>
            <a:rPr lang="zh-CN" altLang="en-US" dirty="0"/>
            <a:t>利用</a:t>
          </a:r>
          <a:r>
            <a:rPr lang="en-US" altLang="zh-CN" dirty="0"/>
            <a:t>Reg D/S</a:t>
          </a:r>
          <a:r>
            <a:rPr lang="zh-CN" altLang="en-US" dirty="0"/>
            <a:t>进行私募</a:t>
          </a:r>
        </a:p>
      </dgm:t>
    </dgm:pt>
    <dgm:pt modelId="{0E2CA0D7-5087-4843-B227-E449CF952854}" type="parTrans" cxnId="{21B17862-4B51-40C3-8AA6-96632F483FEA}">
      <dgm:prSet/>
      <dgm:spPr/>
      <dgm:t>
        <a:bodyPr/>
        <a:lstStyle/>
        <a:p>
          <a:endParaRPr lang="zh-CN" altLang="en-US"/>
        </a:p>
      </dgm:t>
    </dgm:pt>
    <dgm:pt modelId="{82645E6D-85DF-4243-A9D7-8F3E36480060}" type="sibTrans" cxnId="{21B17862-4B51-40C3-8AA6-96632F483FEA}">
      <dgm:prSet/>
      <dgm:spPr/>
      <dgm:t>
        <a:bodyPr/>
        <a:lstStyle/>
        <a:p>
          <a:endParaRPr lang="zh-CN" altLang="en-US"/>
        </a:p>
      </dgm:t>
    </dgm:pt>
    <dgm:pt modelId="{501F3FE8-6A71-480C-BC3A-BFE8AA0A31EC}">
      <dgm:prSet/>
      <dgm:spPr/>
      <dgm:t>
        <a:bodyPr/>
        <a:lstStyle/>
        <a:p>
          <a:r>
            <a:rPr lang="zh-CN" altLang="en-US" dirty="0"/>
            <a:t>利用</a:t>
          </a:r>
          <a:r>
            <a:rPr lang="en-US" altLang="zh-CN" dirty="0"/>
            <a:t>Reg A+</a:t>
          </a:r>
          <a:r>
            <a:rPr lang="zh-CN" altLang="en-US" dirty="0"/>
            <a:t>公募</a:t>
          </a:r>
        </a:p>
      </dgm:t>
    </dgm:pt>
    <dgm:pt modelId="{8CE623B7-F908-48B1-9B53-4E7896BB12D7}" type="parTrans" cxnId="{2751DB8C-4027-4E55-A300-0C23CE10053E}">
      <dgm:prSet/>
      <dgm:spPr/>
      <dgm:t>
        <a:bodyPr/>
        <a:lstStyle/>
        <a:p>
          <a:endParaRPr lang="zh-CN" altLang="en-US"/>
        </a:p>
      </dgm:t>
    </dgm:pt>
    <dgm:pt modelId="{0D8507A7-EC7E-42C4-9472-65DCA10217E4}" type="sibTrans" cxnId="{2751DB8C-4027-4E55-A300-0C23CE10053E}">
      <dgm:prSet/>
      <dgm:spPr/>
      <dgm:t>
        <a:bodyPr/>
        <a:lstStyle/>
        <a:p>
          <a:endParaRPr lang="zh-CN" altLang="en-US"/>
        </a:p>
      </dgm:t>
    </dgm:pt>
    <dgm:pt modelId="{BE219863-7113-4912-99DB-8828ECD853F9}" type="pres">
      <dgm:prSet presAssocID="{335F487D-A11E-4EBD-ABD5-E5633D70A98C}" presName="Name0" presStyleCnt="0">
        <dgm:presLayoutVars>
          <dgm:dir/>
          <dgm:resizeHandles val="exact"/>
        </dgm:presLayoutVars>
      </dgm:prSet>
      <dgm:spPr/>
    </dgm:pt>
    <dgm:pt modelId="{A83DF48F-253F-4246-9702-93A193F7921A}" type="pres">
      <dgm:prSet presAssocID="{D0050EF6-5485-45F8-8B34-408D9A81A27F}" presName="node" presStyleLbl="node1" presStyleIdx="0" presStyleCnt="4">
        <dgm:presLayoutVars>
          <dgm:bulletEnabled val="1"/>
        </dgm:presLayoutVars>
      </dgm:prSet>
      <dgm:spPr/>
    </dgm:pt>
    <dgm:pt modelId="{61F55FA5-0B19-4A9B-9A3C-B2957BD9496A}" type="pres">
      <dgm:prSet presAssocID="{3DEB9F84-34B7-4FCA-A90E-C5EBB7DB3E3C}" presName="sibTrans" presStyleLbl="sibTrans2D1" presStyleIdx="0" presStyleCnt="3"/>
      <dgm:spPr/>
    </dgm:pt>
    <dgm:pt modelId="{5BAE9000-0E73-46DD-A570-8FFA8298C1D4}" type="pres">
      <dgm:prSet presAssocID="{3DEB9F84-34B7-4FCA-A90E-C5EBB7DB3E3C}" presName="connectorText" presStyleLbl="sibTrans2D1" presStyleIdx="0" presStyleCnt="3"/>
      <dgm:spPr/>
    </dgm:pt>
    <dgm:pt modelId="{BC42F2A9-897C-4D0B-8951-79492C7A9D60}" type="pres">
      <dgm:prSet presAssocID="{AAB0D732-5FF4-4BCC-AF68-A3BB38580095}" presName="node" presStyleLbl="node1" presStyleIdx="1" presStyleCnt="4">
        <dgm:presLayoutVars>
          <dgm:bulletEnabled val="1"/>
        </dgm:presLayoutVars>
      </dgm:prSet>
      <dgm:spPr/>
    </dgm:pt>
    <dgm:pt modelId="{5BBB0704-0480-4048-9426-A4260EE8702B}" type="pres">
      <dgm:prSet presAssocID="{B81EBB3F-5437-4C1F-8419-AFD69CFC3DE2}" presName="sibTrans" presStyleLbl="sibTrans2D1" presStyleIdx="1" presStyleCnt="3"/>
      <dgm:spPr/>
    </dgm:pt>
    <dgm:pt modelId="{7D965BDC-437B-4F6F-83F0-7075589DE943}" type="pres">
      <dgm:prSet presAssocID="{B81EBB3F-5437-4C1F-8419-AFD69CFC3DE2}" presName="connectorText" presStyleLbl="sibTrans2D1" presStyleIdx="1" presStyleCnt="3"/>
      <dgm:spPr/>
    </dgm:pt>
    <dgm:pt modelId="{48DE59AB-0046-4BE3-BD50-EDD1CFE4CF4E}" type="pres">
      <dgm:prSet presAssocID="{287B5410-DD83-456A-8957-3641A213A289}" presName="node" presStyleLbl="node1" presStyleIdx="2" presStyleCnt="4">
        <dgm:presLayoutVars>
          <dgm:bulletEnabled val="1"/>
        </dgm:presLayoutVars>
      </dgm:prSet>
      <dgm:spPr/>
    </dgm:pt>
    <dgm:pt modelId="{327EC48C-9383-4EDB-AD00-33B12B8C9639}" type="pres">
      <dgm:prSet presAssocID="{82645E6D-85DF-4243-A9D7-8F3E36480060}" presName="sibTrans" presStyleLbl="sibTrans2D1" presStyleIdx="2" presStyleCnt="3"/>
      <dgm:spPr/>
    </dgm:pt>
    <dgm:pt modelId="{650C5C1B-5A6B-4C62-800B-22561D4D9C7B}" type="pres">
      <dgm:prSet presAssocID="{82645E6D-85DF-4243-A9D7-8F3E36480060}" presName="connectorText" presStyleLbl="sibTrans2D1" presStyleIdx="2" presStyleCnt="3"/>
      <dgm:spPr/>
    </dgm:pt>
    <dgm:pt modelId="{A44FFD26-8541-4E6B-9883-F15EF7490853}" type="pres">
      <dgm:prSet presAssocID="{501F3FE8-6A71-480C-BC3A-BFE8AA0A31EC}" presName="node" presStyleLbl="node1" presStyleIdx="3" presStyleCnt="4">
        <dgm:presLayoutVars>
          <dgm:bulletEnabled val="1"/>
        </dgm:presLayoutVars>
      </dgm:prSet>
      <dgm:spPr/>
    </dgm:pt>
  </dgm:ptLst>
  <dgm:cxnLst>
    <dgm:cxn modelId="{F3E42A08-92DA-40F6-8E79-DD727DA16EB8}" type="presOf" srcId="{82645E6D-85DF-4243-A9D7-8F3E36480060}" destId="{327EC48C-9383-4EDB-AD00-33B12B8C9639}" srcOrd="0" destOrd="0" presId="urn:microsoft.com/office/officeart/2005/8/layout/process1"/>
    <dgm:cxn modelId="{E5AA3A12-DB18-40DD-8068-DE09B3923A7C}" type="presOf" srcId="{AAB0D732-5FF4-4BCC-AF68-A3BB38580095}" destId="{BC42F2A9-897C-4D0B-8951-79492C7A9D60}" srcOrd="0" destOrd="0" presId="urn:microsoft.com/office/officeart/2005/8/layout/process1"/>
    <dgm:cxn modelId="{AF33051E-3B91-43D9-AC6E-5CB810D86A1B}" type="presOf" srcId="{287B5410-DD83-456A-8957-3641A213A289}" destId="{48DE59AB-0046-4BE3-BD50-EDD1CFE4CF4E}" srcOrd="0" destOrd="0" presId="urn:microsoft.com/office/officeart/2005/8/layout/process1"/>
    <dgm:cxn modelId="{6C2ADF21-F0F5-467D-997D-41943CA07F1E}" type="presOf" srcId="{D0050EF6-5485-45F8-8B34-408D9A81A27F}" destId="{A83DF48F-253F-4246-9702-93A193F7921A}" srcOrd="0" destOrd="0" presId="urn:microsoft.com/office/officeart/2005/8/layout/process1"/>
    <dgm:cxn modelId="{9CE93E38-0FA8-4E81-BE75-756FC517AB49}" type="presOf" srcId="{B81EBB3F-5437-4C1F-8419-AFD69CFC3DE2}" destId="{7D965BDC-437B-4F6F-83F0-7075589DE943}" srcOrd="1" destOrd="0" presId="urn:microsoft.com/office/officeart/2005/8/layout/process1"/>
    <dgm:cxn modelId="{D1553F5B-F87C-41D8-ABE8-61395A26A08C}" type="presOf" srcId="{B81EBB3F-5437-4C1F-8419-AFD69CFC3DE2}" destId="{5BBB0704-0480-4048-9426-A4260EE8702B}" srcOrd="0" destOrd="0" presId="urn:microsoft.com/office/officeart/2005/8/layout/process1"/>
    <dgm:cxn modelId="{EB3BED5D-C1D4-41A9-8E32-2E5C8F338D8E}" type="presOf" srcId="{501F3FE8-6A71-480C-BC3A-BFE8AA0A31EC}" destId="{A44FFD26-8541-4E6B-9883-F15EF7490853}" srcOrd="0" destOrd="0" presId="urn:microsoft.com/office/officeart/2005/8/layout/process1"/>
    <dgm:cxn modelId="{575AD461-8A2B-4C1F-8522-300EA4A03EEB}" srcId="{335F487D-A11E-4EBD-ABD5-E5633D70A98C}" destId="{D0050EF6-5485-45F8-8B34-408D9A81A27F}" srcOrd="0" destOrd="0" parTransId="{F46BDF91-FBA3-4F77-A0C7-8B7C372A9C48}" sibTransId="{3DEB9F84-34B7-4FCA-A90E-C5EBB7DB3E3C}"/>
    <dgm:cxn modelId="{21B17862-4B51-40C3-8AA6-96632F483FEA}" srcId="{335F487D-A11E-4EBD-ABD5-E5633D70A98C}" destId="{287B5410-DD83-456A-8957-3641A213A289}" srcOrd="2" destOrd="0" parTransId="{0E2CA0D7-5087-4843-B227-E449CF952854}" sibTransId="{82645E6D-85DF-4243-A9D7-8F3E36480060}"/>
    <dgm:cxn modelId="{19691264-BD13-414C-9A00-670AAE8510CE}" type="presOf" srcId="{335F487D-A11E-4EBD-ABD5-E5633D70A98C}" destId="{BE219863-7113-4912-99DB-8828ECD853F9}" srcOrd="0" destOrd="0" presId="urn:microsoft.com/office/officeart/2005/8/layout/process1"/>
    <dgm:cxn modelId="{867FDD7A-2CBE-4803-8335-2F30B6E017DD}" type="presOf" srcId="{3DEB9F84-34B7-4FCA-A90E-C5EBB7DB3E3C}" destId="{61F55FA5-0B19-4A9B-9A3C-B2957BD9496A}" srcOrd="0" destOrd="0" presId="urn:microsoft.com/office/officeart/2005/8/layout/process1"/>
    <dgm:cxn modelId="{1AE98D7D-C95D-4D04-A2BA-C8AE27FB2BEE}" type="presOf" srcId="{82645E6D-85DF-4243-A9D7-8F3E36480060}" destId="{650C5C1B-5A6B-4C62-800B-22561D4D9C7B}" srcOrd="1" destOrd="0" presId="urn:microsoft.com/office/officeart/2005/8/layout/process1"/>
    <dgm:cxn modelId="{E5522D8B-5484-40BA-A0F2-73825CDB4D0F}" type="presOf" srcId="{3DEB9F84-34B7-4FCA-A90E-C5EBB7DB3E3C}" destId="{5BAE9000-0E73-46DD-A570-8FFA8298C1D4}" srcOrd="1" destOrd="0" presId="urn:microsoft.com/office/officeart/2005/8/layout/process1"/>
    <dgm:cxn modelId="{2751DB8C-4027-4E55-A300-0C23CE10053E}" srcId="{335F487D-A11E-4EBD-ABD5-E5633D70A98C}" destId="{501F3FE8-6A71-480C-BC3A-BFE8AA0A31EC}" srcOrd="3" destOrd="0" parTransId="{8CE623B7-F908-48B1-9B53-4E7896BB12D7}" sibTransId="{0D8507A7-EC7E-42C4-9472-65DCA10217E4}"/>
    <dgm:cxn modelId="{A2F195D7-9897-4066-ABD0-2BABA107DB94}" srcId="{335F487D-A11E-4EBD-ABD5-E5633D70A98C}" destId="{AAB0D732-5FF4-4BCC-AF68-A3BB38580095}" srcOrd="1" destOrd="0" parTransId="{7C8971C4-D2A7-4663-B927-2089B208F9C8}" sibTransId="{B81EBB3F-5437-4C1F-8419-AFD69CFC3DE2}"/>
    <dgm:cxn modelId="{41C3B4C2-6D55-4860-A46E-9CAA8094A20F}" type="presParOf" srcId="{BE219863-7113-4912-99DB-8828ECD853F9}" destId="{A83DF48F-253F-4246-9702-93A193F7921A}" srcOrd="0" destOrd="0" presId="urn:microsoft.com/office/officeart/2005/8/layout/process1"/>
    <dgm:cxn modelId="{49A041BE-620B-4E58-BA9F-6908844B5C23}" type="presParOf" srcId="{BE219863-7113-4912-99DB-8828ECD853F9}" destId="{61F55FA5-0B19-4A9B-9A3C-B2957BD9496A}" srcOrd="1" destOrd="0" presId="urn:microsoft.com/office/officeart/2005/8/layout/process1"/>
    <dgm:cxn modelId="{EB1337B9-C8B1-4D8F-8E76-F1F7A5450CE9}" type="presParOf" srcId="{61F55FA5-0B19-4A9B-9A3C-B2957BD9496A}" destId="{5BAE9000-0E73-46DD-A570-8FFA8298C1D4}" srcOrd="0" destOrd="0" presId="urn:microsoft.com/office/officeart/2005/8/layout/process1"/>
    <dgm:cxn modelId="{BF42694B-BB94-4C38-AD24-4EA6E34C3A13}" type="presParOf" srcId="{BE219863-7113-4912-99DB-8828ECD853F9}" destId="{BC42F2A9-897C-4D0B-8951-79492C7A9D60}" srcOrd="2" destOrd="0" presId="urn:microsoft.com/office/officeart/2005/8/layout/process1"/>
    <dgm:cxn modelId="{42016B8E-AA5B-4FA6-A369-64B5D81454EE}" type="presParOf" srcId="{BE219863-7113-4912-99DB-8828ECD853F9}" destId="{5BBB0704-0480-4048-9426-A4260EE8702B}" srcOrd="3" destOrd="0" presId="urn:microsoft.com/office/officeart/2005/8/layout/process1"/>
    <dgm:cxn modelId="{9D037A40-0832-4AC8-9DD4-00E67C41AC6B}" type="presParOf" srcId="{5BBB0704-0480-4048-9426-A4260EE8702B}" destId="{7D965BDC-437B-4F6F-83F0-7075589DE943}" srcOrd="0" destOrd="0" presId="urn:microsoft.com/office/officeart/2005/8/layout/process1"/>
    <dgm:cxn modelId="{0A3E8E04-C4B3-4EEC-BF94-9E4042384976}" type="presParOf" srcId="{BE219863-7113-4912-99DB-8828ECD853F9}" destId="{48DE59AB-0046-4BE3-BD50-EDD1CFE4CF4E}" srcOrd="4" destOrd="0" presId="urn:microsoft.com/office/officeart/2005/8/layout/process1"/>
    <dgm:cxn modelId="{8A9E1D7A-7D45-4A36-8E3E-8D00A9E34D62}" type="presParOf" srcId="{BE219863-7113-4912-99DB-8828ECD853F9}" destId="{327EC48C-9383-4EDB-AD00-33B12B8C9639}" srcOrd="5" destOrd="0" presId="urn:microsoft.com/office/officeart/2005/8/layout/process1"/>
    <dgm:cxn modelId="{C12E6F0E-1386-49F7-BF4C-9A6AB8FDE69A}" type="presParOf" srcId="{327EC48C-9383-4EDB-AD00-33B12B8C9639}" destId="{650C5C1B-5A6B-4C62-800B-22561D4D9C7B}" srcOrd="0" destOrd="0" presId="urn:microsoft.com/office/officeart/2005/8/layout/process1"/>
    <dgm:cxn modelId="{5DE0A434-43A5-466D-8B7C-68664FBF6C76}" type="presParOf" srcId="{BE219863-7113-4912-99DB-8828ECD853F9}" destId="{A44FFD26-8541-4E6B-9883-F15EF7490853}"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5F487D-A11E-4EBD-ABD5-E5633D70A98C}" type="doc">
      <dgm:prSet loTypeId="urn:microsoft.com/office/officeart/2005/8/layout/process1" loCatId="process" qsTypeId="urn:microsoft.com/office/officeart/2005/8/quickstyle/simple1" qsCatId="simple" csTypeId="urn:microsoft.com/office/officeart/2005/8/colors/accent1_2" csCatId="accent1" phldr="1"/>
      <dgm:spPr/>
    </dgm:pt>
    <dgm:pt modelId="{D0050EF6-5485-45F8-8B34-408D9A81A27F}">
      <dgm:prSet phldrT="[文本]"/>
      <dgm:spPr/>
      <dgm:t>
        <a:bodyPr/>
        <a:lstStyle/>
        <a:p>
          <a:r>
            <a:rPr lang="zh-CN" altLang="en-US" dirty="0"/>
            <a:t>先发 </a:t>
          </a:r>
          <a:r>
            <a:rPr lang="en-US" altLang="zh-CN" dirty="0"/>
            <a:t>ERC 20 </a:t>
          </a:r>
          <a:r>
            <a:rPr lang="zh-CN" altLang="en-US" dirty="0"/>
            <a:t>做可转换 </a:t>
          </a:r>
          <a:r>
            <a:rPr lang="en-US" altLang="zh-CN" dirty="0"/>
            <a:t>Token</a:t>
          </a:r>
          <a:endParaRPr lang="zh-CN" altLang="en-US" dirty="0"/>
        </a:p>
      </dgm:t>
    </dgm:pt>
    <dgm:pt modelId="{F46BDF91-FBA3-4F77-A0C7-8B7C372A9C48}" type="parTrans" cxnId="{575AD461-8A2B-4C1F-8522-300EA4A03EEB}">
      <dgm:prSet/>
      <dgm:spPr/>
      <dgm:t>
        <a:bodyPr/>
        <a:lstStyle/>
        <a:p>
          <a:endParaRPr lang="zh-CN" altLang="en-US"/>
        </a:p>
      </dgm:t>
    </dgm:pt>
    <dgm:pt modelId="{3DEB9F84-34B7-4FCA-A90E-C5EBB7DB3E3C}" type="sibTrans" cxnId="{575AD461-8A2B-4C1F-8522-300EA4A03EEB}">
      <dgm:prSet/>
      <dgm:spPr/>
      <dgm:t>
        <a:bodyPr/>
        <a:lstStyle/>
        <a:p>
          <a:endParaRPr lang="zh-CN" altLang="en-US"/>
        </a:p>
      </dgm:t>
    </dgm:pt>
    <dgm:pt modelId="{AAB0D732-5FF4-4BCC-AF68-A3BB38580095}">
      <dgm:prSet phldrT="[文本]"/>
      <dgm:spPr/>
      <dgm:t>
        <a:bodyPr/>
        <a:lstStyle/>
        <a:p>
          <a:r>
            <a:rPr lang="zh-CN" altLang="en-US" dirty="0"/>
            <a:t>利用 </a:t>
          </a:r>
          <a:r>
            <a:rPr lang="en-US" altLang="zh-CN" dirty="0"/>
            <a:t>Reg S </a:t>
          </a:r>
          <a:r>
            <a:rPr lang="zh-CN" altLang="en-US" dirty="0"/>
            <a:t>法案进行合规的海外募资</a:t>
          </a:r>
        </a:p>
      </dgm:t>
    </dgm:pt>
    <dgm:pt modelId="{7C8971C4-D2A7-4663-B927-2089B208F9C8}" type="parTrans" cxnId="{A2F195D7-9897-4066-ABD0-2BABA107DB94}">
      <dgm:prSet/>
      <dgm:spPr/>
      <dgm:t>
        <a:bodyPr/>
        <a:lstStyle/>
        <a:p>
          <a:endParaRPr lang="zh-CN" altLang="en-US"/>
        </a:p>
      </dgm:t>
    </dgm:pt>
    <dgm:pt modelId="{B81EBB3F-5437-4C1F-8419-AFD69CFC3DE2}" type="sibTrans" cxnId="{A2F195D7-9897-4066-ABD0-2BABA107DB94}">
      <dgm:prSet/>
      <dgm:spPr/>
      <dgm:t>
        <a:bodyPr/>
        <a:lstStyle/>
        <a:p>
          <a:endParaRPr lang="zh-CN" altLang="en-US"/>
        </a:p>
      </dgm:t>
    </dgm:pt>
    <dgm:pt modelId="{287B5410-DD83-456A-8957-3641A213A289}">
      <dgm:prSet phldrT="[文本]"/>
      <dgm:spPr/>
      <dgm:t>
        <a:bodyPr/>
        <a:lstStyle/>
        <a:p>
          <a:r>
            <a:rPr lang="zh-CN" altLang="en-US" dirty="0"/>
            <a:t>可以使用折扣模型分别募集天使轮、私募轮</a:t>
          </a:r>
        </a:p>
      </dgm:t>
    </dgm:pt>
    <dgm:pt modelId="{0E2CA0D7-5087-4843-B227-E449CF952854}" type="parTrans" cxnId="{21B17862-4B51-40C3-8AA6-96632F483FEA}">
      <dgm:prSet/>
      <dgm:spPr/>
      <dgm:t>
        <a:bodyPr/>
        <a:lstStyle/>
        <a:p>
          <a:endParaRPr lang="zh-CN" altLang="en-US"/>
        </a:p>
      </dgm:t>
    </dgm:pt>
    <dgm:pt modelId="{82645E6D-85DF-4243-A9D7-8F3E36480060}" type="sibTrans" cxnId="{21B17862-4B51-40C3-8AA6-96632F483FEA}">
      <dgm:prSet/>
      <dgm:spPr/>
      <dgm:t>
        <a:bodyPr/>
        <a:lstStyle/>
        <a:p>
          <a:endParaRPr lang="zh-CN" altLang="en-US"/>
        </a:p>
      </dgm:t>
    </dgm:pt>
    <dgm:pt modelId="{0CC440C6-458D-45F0-AFB9-0306C4098E34}">
      <dgm:prSet/>
      <dgm:spPr/>
      <dgm:t>
        <a:bodyPr/>
        <a:lstStyle/>
        <a:p>
          <a:r>
            <a:rPr lang="zh-CN" altLang="en-US" dirty="0"/>
            <a:t>转化为合规的</a:t>
          </a:r>
          <a:r>
            <a:rPr lang="en-US" altLang="zh-CN" dirty="0"/>
            <a:t>Security Token</a:t>
          </a:r>
          <a:endParaRPr lang="zh-CN" altLang="en-US" dirty="0"/>
        </a:p>
      </dgm:t>
    </dgm:pt>
    <dgm:pt modelId="{C6C77A1C-EAF9-4D26-A242-60C100EE2061}" type="parTrans" cxnId="{9A76F29F-DD90-4FDC-97F9-B4CBA942E326}">
      <dgm:prSet/>
      <dgm:spPr/>
      <dgm:t>
        <a:bodyPr/>
        <a:lstStyle/>
        <a:p>
          <a:endParaRPr lang="zh-CN" altLang="en-US"/>
        </a:p>
      </dgm:t>
    </dgm:pt>
    <dgm:pt modelId="{07DAB7A0-070D-4155-9B5C-8318BE7610A5}" type="sibTrans" cxnId="{9A76F29F-DD90-4FDC-97F9-B4CBA942E326}">
      <dgm:prSet/>
      <dgm:spPr/>
      <dgm:t>
        <a:bodyPr/>
        <a:lstStyle/>
        <a:p>
          <a:endParaRPr lang="zh-CN" altLang="en-US"/>
        </a:p>
      </dgm:t>
    </dgm:pt>
    <dgm:pt modelId="{5C6CA9F5-6247-4921-B87E-3CBB249073C4}">
      <dgm:prSet/>
      <dgm:spPr/>
      <dgm:t>
        <a:bodyPr/>
        <a:lstStyle/>
        <a:p>
          <a:r>
            <a:rPr lang="zh-CN" altLang="en-US" dirty="0"/>
            <a:t>利用 </a:t>
          </a:r>
          <a:r>
            <a:rPr lang="en-US" altLang="zh-CN" dirty="0"/>
            <a:t>Reg D</a:t>
          </a:r>
          <a:r>
            <a:rPr lang="zh-CN" altLang="en-US" dirty="0"/>
            <a:t>进行私募</a:t>
          </a:r>
        </a:p>
      </dgm:t>
    </dgm:pt>
    <dgm:pt modelId="{3A8ED4C2-ADEE-4F03-8154-53F262973D94}" type="parTrans" cxnId="{70C07815-0DE5-49D0-B52B-7DD9AD0A569A}">
      <dgm:prSet/>
      <dgm:spPr/>
      <dgm:t>
        <a:bodyPr/>
        <a:lstStyle/>
        <a:p>
          <a:endParaRPr lang="zh-CN" altLang="en-US"/>
        </a:p>
      </dgm:t>
    </dgm:pt>
    <dgm:pt modelId="{04B60521-AA09-4C21-81F3-C565EE1782F6}" type="sibTrans" cxnId="{70C07815-0DE5-49D0-B52B-7DD9AD0A569A}">
      <dgm:prSet/>
      <dgm:spPr/>
      <dgm:t>
        <a:bodyPr/>
        <a:lstStyle/>
        <a:p>
          <a:endParaRPr lang="zh-CN" altLang="en-US"/>
        </a:p>
      </dgm:t>
    </dgm:pt>
    <dgm:pt modelId="{EAEE8FEE-D50A-44BB-A961-E35AA7B416E3}">
      <dgm:prSet/>
      <dgm:spPr/>
      <dgm:t>
        <a:bodyPr/>
        <a:lstStyle/>
        <a:p>
          <a:r>
            <a:rPr lang="zh-CN" altLang="en-US" dirty="0"/>
            <a:t>利用</a:t>
          </a:r>
          <a:r>
            <a:rPr lang="en-US" altLang="zh-CN" dirty="0"/>
            <a:t>Reg A=</a:t>
          </a:r>
          <a:r>
            <a:rPr lang="zh-CN" altLang="en-US" dirty="0"/>
            <a:t>公募</a:t>
          </a:r>
        </a:p>
      </dgm:t>
    </dgm:pt>
    <dgm:pt modelId="{A367822A-5632-40B6-8375-2BFE1A571D99}" type="parTrans" cxnId="{335F96B4-3930-4A8F-9E36-2C38FC24409A}">
      <dgm:prSet/>
      <dgm:spPr/>
      <dgm:t>
        <a:bodyPr/>
        <a:lstStyle/>
        <a:p>
          <a:endParaRPr lang="zh-CN" altLang="en-US"/>
        </a:p>
      </dgm:t>
    </dgm:pt>
    <dgm:pt modelId="{B9D736E6-54AB-4C3F-A2D8-7DA8744D3F7A}" type="sibTrans" cxnId="{335F96B4-3930-4A8F-9E36-2C38FC24409A}">
      <dgm:prSet/>
      <dgm:spPr/>
      <dgm:t>
        <a:bodyPr/>
        <a:lstStyle/>
        <a:p>
          <a:endParaRPr lang="zh-CN" altLang="en-US"/>
        </a:p>
      </dgm:t>
    </dgm:pt>
    <dgm:pt modelId="{BE219863-7113-4912-99DB-8828ECD853F9}" type="pres">
      <dgm:prSet presAssocID="{335F487D-A11E-4EBD-ABD5-E5633D70A98C}" presName="Name0" presStyleCnt="0">
        <dgm:presLayoutVars>
          <dgm:dir/>
          <dgm:resizeHandles val="exact"/>
        </dgm:presLayoutVars>
      </dgm:prSet>
      <dgm:spPr/>
    </dgm:pt>
    <dgm:pt modelId="{A83DF48F-253F-4246-9702-93A193F7921A}" type="pres">
      <dgm:prSet presAssocID="{D0050EF6-5485-45F8-8B34-408D9A81A27F}" presName="node" presStyleLbl="node1" presStyleIdx="0" presStyleCnt="6">
        <dgm:presLayoutVars>
          <dgm:bulletEnabled val="1"/>
        </dgm:presLayoutVars>
      </dgm:prSet>
      <dgm:spPr/>
    </dgm:pt>
    <dgm:pt modelId="{61F55FA5-0B19-4A9B-9A3C-B2957BD9496A}" type="pres">
      <dgm:prSet presAssocID="{3DEB9F84-34B7-4FCA-A90E-C5EBB7DB3E3C}" presName="sibTrans" presStyleLbl="sibTrans2D1" presStyleIdx="0" presStyleCnt="5"/>
      <dgm:spPr/>
    </dgm:pt>
    <dgm:pt modelId="{5BAE9000-0E73-46DD-A570-8FFA8298C1D4}" type="pres">
      <dgm:prSet presAssocID="{3DEB9F84-34B7-4FCA-A90E-C5EBB7DB3E3C}" presName="connectorText" presStyleLbl="sibTrans2D1" presStyleIdx="0" presStyleCnt="5"/>
      <dgm:spPr/>
    </dgm:pt>
    <dgm:pt modelId="{BC42F2A9-897C-4D0B-8951-79492C7A9D60}" type="pres">
      <dgm:prSet presAssocID="{AAB0D732-5FF4-4BCC-AF68-A3BB38580095}" presName="node" presStyleLbl="node1" presStyleIdx="1" presStyleCnt="6">
        <dgm:presLayoutVars>
          <dgm:bulletEnabled val="1"/>
        </dgm:presLayoutVars>
      </dgm:prSet>
      <dgm:spPr/>
    </dgm:pt>
    <dgm:pt modelId="{5BBB0704-0480-4048-9426-A4260EE8702B}" type="pres">
      <dgm:prSet presAssocID="{B81EBB3F-5437-4C1F-8419-AFD69CFC3DE2}" presName="sibTrans" presStyleLbl="sibTrans2D1" presStyleIdx="1" presStyleCnt="5"/>
      <dgm:spPr/>
    </dgm:pt>
    <dgm:pt modelId="{7D965BDC-437B-4F6F-83F0-7075589DE943}" type="pres">
      <dgm:prSet presAssocID="{B81EBB3F-5437-4C1F-8419-AFD69CFC3DE2}" presName="connectorText" presStyleLbl="sibTrans2D1" presStyleIdx="1" presStyleCnt="5"/>
      <dgm:spPr/>
    </dgm:pt>
    <dgm:pt modelId="{48DE59AB-0046-4BE3-BD50-EDD1CFE4CF4E}" type="pres">
      <dgm:prSet presAssocID="{287B5410-DD83-456A-8957-3641A213A289}" presName="node" presStyleLbl="node1" presStyleIdx="2" presStyleCnt="6">
        <dgm:presLayoutVars>
          <dgm:bulletEnabled val="1"/>
        </dgm:presLayoutVars>
      </dgm:prSet>
      <dgm:spPr/>
    </dgm:pt>
    <dgm:pt modelId="{90211F06-46EE-4EF9-855B-EDBEC7996C8A}" type="pres">
      <dgm:prSet presAssocID="{82645E6D-85DF-4243-A9D7-8F3E36480060}" presName="sibTrans" presStyleLbl="sibTrans2D1" presStyleIdx="2" presStyleCnt="5"/>
      <dgm:spPr/>
    </dgm:pt>
    <dgm:pt modelId="{5456CA52-17FB-456A-ADCC-4BAFFB695F13}" type="pres">
      <dgm:prSet presAssocID="{82645E6D-85DF-4243-A9D7-8F3E36480060}" presName="connectorText" presStyleLbl="sibTrans2D1" presStyleIdx="2" presStyleCnt="5"/>
      <dgm:spPr/>
    </dgm:pt>
    <dgm:pt modelId="{8F2B4771-D802-4A2B-B763-B89B5B811E43}" type="pres">
      <dgm:prSet presAssocID="{0CC440C6-458D-45F0-AFB9-0306C4098E34}" presName="node" presStyleLbl="node1" presStyleIdx="3" presStyleCnt="6">
        <dgm:presLayoutVars>
          <dgm:bulletEnabled val="1"/>
        </dgm:presLayoutVars>
      </dgm:prSet>
      <dgm:spPr/>
    </dgm:pt>
    <dgm:pt modelId="{11D07135-1BA2-4973-BFD7-81B06CDDBCD0}" type="pres">
      <dgm:prSet presAssocID="{07DAB7A0-070D-4155-9B5C-8318BE7610A5}" presName="sibTrans" presStyleLbl="sibTrans2D1" presStyleIdx="3" presStyleCnt="5"/>
      <dgm:spPr/>
    </dgm:pt>
    <dgm:pt modelId="{999A8B60-9435-4F92-AA8B-954B386BD48D}" type="pres">
      <dgm:prSet presAssocID="{07DAB7A0-070D-4155-9B5C-8318BE7610A5}" presName="connectorText" presStyleLbl="sibTrans2D1" presStyleIdx="3" presStyleCnt="5"/>
      <dgm:spPr/>
    </dgm:pt>
    <dgm:pt modelId="{04C06316-599D-48A9-B179-6B1F57ACEF1B}" type="pres">
      <dgm:prSet presAssocID="{5C6CA9F5-6247-4921-B87E-3CBB249073C4}" presName="node" presStyleLbl="node1" presStyleIdx="4" presStyleCnt="6">
        <dgm:presLayoutVars>
          <dgm:bulletEnabled val="1"/>
        </dgm:presLayoutVars>
      </dgm:prSet>
      <dgm:spPr/>
    </dgm:pt>
    <dgm:pt modelId="{A9CC27E8-B43E-4518-89B5-EA06B8D85385}" type="pres">
      <dgm:prSet presAssocID="{04B60521-AA09-4C21-81F3-C565EE1782F6}" presName="sibTrans" presStyleLbl="sibTrans2D1" presStyleIdx="4" presStyleCnt="5"/>
      <dgm:spPr/>
    </dgm:pt>
    <dgm:pt modelId="{95F686CD-5808-460F-9565-FED5F85601C6}" type="pres">
      <dgm:prSet presAssocID="{04B60521-AA09-4C21-81F3-C565EE1782F6}" presName="connectorText" presStyleLbl="sibTrans2D1" presStyleIdx="4" presStyleCnt="5"/>
      <dgm:spPr/>
    </dgm:pt>
    <dgm:pt modelId="{522ADC16-9AA9-4E69-8EBB-F2D00479D7BA}" type="pres">
      <dgm:prSet presAssocID="{EAEE8FEE-D50A-44BB-A961-E35AA7B416E3}" presName="node" presStyleLbl="node1" presStyleIdx="5" presStyleCnt="6">
        <dgm:presLayoutVars>
          <dgm:bulletEnabled val="1"/>
        </dgm:presLayoutVars>
      </dgm:prSet>
      <dgm:spPr/>
    </dgm:pt>
  </dgm:ptLst>
  <dgm:cxnLst>
    <dgm:cxn modelId="{61485709-606E-4D53-B756-D1215096CE62}" type="presOf" srcId="{82645E6D-85DF-4243-A9D7-8F3E36480060}" destId="{90211F06-46EE-4EF9-855B-EDBEC7996C8A}" srcOrd="0" destOrd="0" presId="urn:microsoft.com/office/officeart/2005/8/layout/process1"/>
    <dgm:cxn modelId="{3D74FB0E-DEFE-4CD7-890B-09E1933F9007}" type="presOf" srcId="{04B60521-AA09-4C21-81F3-C565EE1782F6}" destId="{A9CC27E8-B43E-4518-89B5-EA06B8D85385}" srcOrd="0" destOrd="0" presId="urn:microsoft.com/office/officeart/2005/8/layout/process1"/>
    <dgm:cxn modelId="{E5AA3A12-DB18-40DD-8068-DE09B3923A7C}" type="presOf" srcId="{AAB0D732-5FF4-4BCC-AF68-A3BB38580095}" destId="{BC42F2A9-897C-4D0B-8951-79492C7A9D60}" srcOrd="0" destOrd="0" presId="urn:microsoft.com/office/officeart/2005/8/layout/process1"/>
    <dgm:cxn modelId="{70C07815-0DE5-49D0-B52B-7DD9AD0A569A}" srcId="{335F487D-A11E-4EBD-ABD5-E5633D70A98C}" destId="{5C6CA9F5-6247-4921-B87E-3CBB249073C4}" srcOrd="4" destOrd="0" parTransId="{3A8ED4C2-ADEE-4F03-8154-53F262973D94}" sibTransId="{04B60521-AA09-4C21-81F3-C565EE1782F6}"/>
    <dgm:cxn modelId="{AF33051E-3B91-43D9-AC6E-5CB810D86A1B}" type="presOf" srcId="{287B5410-DD83-456A-8957-3641A213A289}" destId="{48DE59AB-0046-4BE3-BD50-EDD1CFE4CF4E}" srcOrd="0" destOrd="0" presId="urn:microsoft.com/office/officeart/2005/8/layout/process1"/>
    <dgm:cxn modelId="{6C2ADF21-F0F5-467D-997D-41943CA07F1E}" type="presOf" srcId="{D0050EF6-5485-45F8-8B34-408D9A81A27F}" destId="{A83DF48F-253F-4246-9702-93A193F7921A}" srcOrd="0" destOrd="0" presId="urn:microsoft.com/office/officeart/2005/8/layout/process1"/>
    <dgm:cxn modelId="{D8074028-8EC0-48F1-A4B0-CCE45F8477F5}" type="presOf" srcId="{04B60521-AA09-4C21-81F3-C565EE1782F6}" destId="{95F686CD-5808-460F-9565-FED5F85601C6}" srcOrd="1" destOrd="0" presId="urn:microsoft.com/office/officeart/2005/8/layout/process1"/>
    <dgm:cxn modelId="{9CE93E38-0FA8-4E81-BE75-756FC517AB49}" type="presOf" srcId="{B81EBB3F-5437-4C1F-8419-AFD69CFC3DE2}" destId="{7D965BDC-437B-4F6F-83F0-7075589DE943}" srcOrd="1" destOrd="0" presId="urn:microsoft.com/office/officeart/2005/8/layout/process1"/>
    <dgm:cxn modelId="{D1553F5B-F87C-41D8-ABE8-61395A26A08C}" type="presOf" srcId="{B81EBB3F-5437-4C1F-8419-AFD69CFC3DE2}" destId="{5BBB0704-0480-4048-9426-A4260EE8702B}" srcOrd="0" destOrd="0" presId="urn:microsoft.com/office/officeart/2005/8/layout/process1"/>
    <dgm:cxn modelId="{C4EFFA5F-5423-410F-84A0-CCD7D3EA8E28}" type="presOf" srcId="{EAEE8FEE-D50A-44BB-A961-E35AA7B416E3}" destId="{522ADC16-9AA9-4E69-8EBB-F2D00479D7BA}" srcOrd="0" destOrd="0" presId="urn:microsoft.com/office/officeart/2005/8/layout/process1"/>
    <dgm:cxn modelId="{575AD461-8A2B-4C1F-8522-300EA4A03EEB}" srcId="{335F487D-A11E-4EBD-ABD5-E5633D70A98C}" destId="{D0050EF6-5485-45F8-8B34-408D9A81A27F}" srcOrd="0" destOrd="0" parTransId="{F46BDF91-FBA3-4F77-A0C7-8B7C372A9C48}" sibTransId="{3DEB9F84-34B7-4FCA-A90E-C5EBB7DB3E3C}"/>
    <dgm:cxn modelId="{21B17862-4B51-40C3-8AA6-96632F483FEA}" srcId="{335F487D-A11E-4EBD-ABD5-E5633D70A98C}" destId="{287B5410-DD83-456A-8957-3641A213A289}" srcOrd="2" destOrd="0" parTransId="{0E2CA0D7-5087-4843-B227-E449CF952854}" sibTransId="{82645E6D-85DF-4243-A9D7-8F3E36480060}"/>
    <dgm:cxn modelId="{19691264-BD13-414C-9A00-670AAE8510CE}" type="presOf" srcId="{335F487D-A11E-4EBD-ABD5-E5633D70A98C}" destId="{BE219863-7113-4912-99DB-8828ECD853F9}" srcOrd="0" destOrd="0" presId="urn:microsoft.com/office/officeart/2005/8/layout/process1"/>
    <dgm:cxn modelId="{4A74E24F-DC8F-4517-A7F2-AC14BC3EF3A6}" type="presOf" srcId="{07DAB7A0-070D-4155-9B5C-8318BE7610A5}" destId="{11D07135-1BA2-4973-BFD7-81B06CDDBCD0}" srcOrd="0" destOrd="0" presId="urn:microsoft.com/office/officeart/2005/8/layout/process1"/>
    <dgm:cxn modelId="{867FDD7A-2CBE-4803-8335-2F30B6E017DD}" type="presOf" srcId="{3DEB9F84-34B7-4FCA-A90E-C5EBB7DB3E3C}" destId="{61F55FA5-0B19-4A9B-9A3C-B2957BD9496A}" srcOrd="0" destOrd="0" presId="urn:microsoft.com/office/officeart/2005/8/layout/process1"/>
    <dgm:cxn modelId="{E5522D8B-5484-40BA-A0F2-73825CDB4D0F}" type="presOf" srcId="{3DEB9F84-34B7-4FCA-A90E-C5EBB7DB3E3C}" destId="{5BAE9000-0E73-46DD-A570-8FFA8298C1D4}" srcOrd="1" destOrd="0" presId="urn:microsoft.com/office/officeart/2005/8/layout/process1"/>
    <dgm:cxn modelId="{9A76F29F-DD90-4FDC-97F9-B4CBA942E326}" srcId="{335F487D-A11E-4EBD-ABD5-E5633D70A98C}" destId="{0CC440C6-458D-45F0-AFB9-0306C4098E34}" srcOrd="3" destOrd="0" parTransId="{C6C77A1C-EAF9-4D26-A242-60C100EE2061}" sibTransId="{07DAB7A0-070D-4155-9B5C-8318BE7610A5}"/>
    <dgm:cxn modelId="{A5B21AAC-E8FD-4AF3-B97B-032A24C6A5FF}" type="presOf" srcId="{5C6CA9F5-6247-4921-B87E-3CBB249073C4}" destId="{04C06316-599D-48A9-B179-6B1F57ACEF1B}" srcOrd="0" destOrd="0" presId="urn:microsoft.com/office/officeart/2005/8/layout/process1"/>
    <dgm:cxn modelId="{335F96B4-3930-4A8F-9E36-2C38FC24409A}" srcId="{335F487D-A11E-4EBD-ABD5-E5633D70A98C}" destId="{EAEE8FEE-D50A-44BB-A961-E35AA7B416E3}" srcOrd="5" destOrd="0" parTransId="{A367822A-5632-40B6-8375-2BFE1A571D99}" sibTransId="{B9D736E6-54AB-4C3F-A2D8-7DA8744D3F7A}"/>
    <dgm:cxn modelId="{0549A5C2-8657-4D4A-888C-0A229E6EE91C}" type="presOf" srcId="{0CC440C6-458D-45F0-AFB9-0306C4098E34}" destId="{8F2B4771-D802-4A2B-B763-B89B5B811E43}" srcOrd="0" destOrd="0" presId="urn:microsoft.com/office/officeart/2005/8/layout/process1"/>
    <dgm:cxn modelId="{A2F195D7-9897-4066-ABD0-2BABA107DB94}" srcId="{335F487D-A11E-4EBD-ABD5-E5633D70A98C}" destId="{AAB0D732-5FF4-4BCC-AF68-A3BB38580095}" srcOrd="1" destOrd="0" parTransId="{7C8971C4-D2A7-4663-B927-2089B208F9C8}" sibTransId="{B81EBB3F-5437-4C1F-8419-AFD69CFC3DE2}"/>
    <dgm:cxn modelId="{2A5BBCD7-87D5-41EE-9AE4-7B8E9CF71BB9}" type="presOf" srcId="{07DAB7A0-070D-4155-9B5C-8318BE7610A5}" destId="{999A8B60-9435-4F92-AA8B-954B386BD48D}" srcOrd="1" destOrd="0" presId="urn:microsoft.com/office/officeart/2005/8/layout/process1"/>
    <dgm:cxn modelId="{7E3145F3-A870-41D1-A7EC-338ACFDB0576}" type="presOf" srcId="{82645E6D-85DF-4243-A9D7-8F3E36480060}" destId="{5456CA52-17FB-456A-ADCC-4BAFFB695F13}" srcOrd="1" destOrd="0" presId="urn:microsoft.com/office/officeart/2005/8/layout/process1"/>
    <dgm:cxn modelId="{41C3B4C2-6D55-4860-A46E-9CAA8094A20F}" type="presParOf" srcId="{BE219863-7113-4912-99DB-8828ECD853F9}" destId="{A83DF48F-253F-4246-9702-93A193F7921A}" srcOrd="0" destOrd="0" presId="urn:microsoft.com/office/officeart/2005/8/layout/process1"/>
    <dgm:cxn modelId="{49A041BE-620B-4E58-BA9F-6908844B5C23}" type="presParOf" srcId="{BE219863-7113-4912-99DB-8828ECD853F9}" destId="{61F55FA5-0B19-4A9B-9A3C-B2957BD9496A}" srcOrd="1" destOrd="0" presId="urn:microsoft.com/office/officeart/2005/8/layout/process1"/>
    <dgm:cxn modelId="{EB1337B9-C8B1-4D8F-8E76-F1F7A5450CE9}" type="presParOf" srcId="{61F55FA5-0B19-4A9B-9A3C-B2957BD9496A}" destId="{5BAE9000-0E73-46DD-A570-8FFA8298C1D4}" srcOrd="0" destOrd="0" presId="urn:microsoft.com/office/officeart/2005/8/layout/process1"/>
    <dgm:cxn modelId="{BF42694B-BB94-4C38-AD24-4EA6E34C3A13}" type="presParOf" srcId="{BE219863-7113-4912-99DB-8828ECD853F9}" destId="{BC42F2A9-897C-4D0B-8951-79492C7A9D60}" srcOrd="2" destOrd="0" presId="urn:microsoft.com/office/officeart/2005/8/layout/process1"/>
    <dgm:cxn modelId="{42016B8E-AA5B-4FA6-A369-64B5D81454EE}" type="presParOf" srcId="{BE219863-7113-4912-99DB-8828ECD853F9}" destId="{5BBB0704-0480-4048-9426-A4260EE8702B}" srcOrd="3" destOrd="0" presId="urn:microsoft.com/office/officeart/2005/8/layout/process1"/>
    <dgm:cxn modelId="{9D037A40-0832-4AC8-9DD4-00E67C41AC6B}" type="presParOf" srcId="{5BBB0704-0480-4048-9426-A4260EE8702B}" destId="{7D965BDC-437B-4F6F-83F0-7075589DE943}" srcOrd="0" destOrd="0" presId="urn:microsoft.com/office/officeart/2005/8/layout/process1"/>
    <dgm:cxn modelId="{0A3E8E04-C4B3-4EEC-BF94-9E4042384976}" type="presParOf" srcId="{BE219863-7113-4912-99DB-8828ECD853F9}" destId="{48DE59AB-0046-4BE3-BD50-EDD1CFE4CF4E}" srcOrd="4" destOrd="0" presId="urn:microsoft.com/office/officeart/2005/8/layout/process1"/>
    <dgm:cxn modelId="{03BA8472-23C2-4410-B8DF-7ED00429CF4C}" type="presParOf" srcId="{BE219863-7113-4912-99DB-8828ECD853F9}" destId="{90211F06-46EE-4EF9-855B-EDBEC7996C8A}" srcOrd="5" destOrd="0" presId="urn:microsoft.com/office/officeart/2005/8/layout/process1"/>
    <dgm:cxn modelId="{B84BC17E-F925-4381-98F7-DCC4E83B20E8}" type="presParOf" srcId="{90211F06-46EE-4EF9-855B-EDBEC7996C8A}" destId="{5456CA52-17FB-456A-ADCC-4BAFFB695F13}" srcOrd="0" destOrd="0" presId="urn:microsoft.com/office/officeart/2005/8/layout/process1"/>
    <dgm:cxn modelId="{02B0BB4D-29AB-45E1-A5B3-D7B9DD2430AC}" type="presParOf" srcId="{BE219863-7113-4912-99DB-8828ECD853F9}" destId="{8F2B4771-D802-4A2B-B763-B89B5B811E43}" srcOrd="6" destOrd="0" presId="urn:microsoft.com/office/officeart/2005/8/layout/process1"/>
    <dgm:cxn modelId="{E63BBF09-1CF1-4CD2-9B06-4CB092E8A429}" type="presParOf" srcId="{BE219863-7113-4912-99DB-8828ECD853F9}" destId="{11D07135-1BA2-4973-BFD7-81B06CDDBCD0}" srcOrd="7" destOrd="0" presId="urn:microsoft.com/office/officeart/2005/8/layout/process1"/>
    <dgm:cxn modelId="{8D8B0E35-A0AC-4231-8D69-90BF5FD63145}" type="presParOf" srcId="{11D07135-1BA2-4973-BFD7-81B06CDDBCD0}" destId="{999A8B60-9435-4F92-AA8B-954B386BD48D}" srcOrd="0" destOrd="0" presId="urn:microsoft.com/office/officeart/2005/8/layout/process1"/>
    <dgm:cxn modelId="{9D0D7BDA-73F0-45DB-97DB-4778ADBA3E12}" type="presParOf" srcId="{BE219863-7113-4912-99DB-8828ECD853F9}" destId="{04C06316-599D-48A9-B179-6B1F57ACEF1B}" srcOrd="8" destOrd="0" presId="urn:microsoft.com/office/officeart/2005/8/layout/process1"/>
    <dgm:cxn modelId="{DDBEDD45-A2AD-49C8-9CA1-51578D312813}" type="presParOf" srcId="{BE219863-7113-4912-99DB-8828ECD853F9}" destId="{A9CC27E8-B43E-4518-89B5-EA06B8D85385}" srcOrd="9" destOrd="0" presId="urn:microsoft.com/office/officeart/2005/8/layout/process1"/>
    <dgm:cxn modelId="{E91BB4E6-B8B2-456C-ABC3-B3E8FA68CEB7}" type="presParOf" srcId="{A9CC27E8-B43E-4518-89B5-EA06B8D85385}" destId="{95F686CD-5808-460F-9565-FED5F85601C6}" srcOrd="0" destOrd="0" presId="urn:microsoft.com/office/officeart/2005/8/layout/process1"/>
    <dgm:cxn modelId="{A76A7627-B7DD-4AB1-9CA8-3554DDC9421A}" type="presParOf" srcId="{BE219863-7113-4912-99DB-8828ECD853F9}" destId="{522ADC16-9AA9-4E69-8EBB-F2D00479D7BA}"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FA9824-22B4-4F13-904A-C1B475A77CF3}">
      <dsp:nvSpPr>
        <dsp:cNvPr id="0" name=""/>
        <dsp:cNvSpPr/>
      </dsp:nvSpPr>
      <dsp:spPr>
        <a:xfrm>
          <a:off x="5134" y="584916"/>
          <a:ext cx="1910060" cy="764024"/>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前期战略规划及筹备</a:t>
          </a:r>
        </a:p>
      </dsp:txBody>
      <dsp:txXfrm>
        <a:off x="387146" y="584916"/>
        <a:ext cx="1146036" cy="764024"/>
      </dsp:txXfrm>
    </dsp:sp>
    <dsp:sp modelId="{85EF383D-C97D-40DD-938B-04924A3CC3D7}">
      <dsp:nvSpPr>
        <dsp:cNvPr id="0" name=""/>
        <dsp:cNvSpPr/>
      </dsp:nvSpPr>
      <dsp:spPr>
        <a:xfrm>
          <a:off x="1724188" y="584916"/>
          <a:ext cx="1910060" cy="7640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法律合规</a:t>
          </a:r>
          <a:endParaRPr lang="en-US" altLang="zh-CN" sz="1500" kern="1200" dirty="0"/>
        </a:p>
        <a:p>
          <a:pPr marL="0" lvl="0" indent="0" algn="ctr" defTabSz="666750">
            <a:lnSpc>
              <a:spcPct val="90000"/>
            </a:lnSpc>
            <a:spcBef>
              <a:spcPct val="0"/>
            </a:spcBef>
            <a:spcAft>
              <a:spcPct val="35000"/>
            </a:spcAft>
            <a:buNone/>
          </a:pPr>
          <a:r>
            <a:rPr lang="zh-CN" altLang="en-US" sz="1500" kern="1200" dirty="0"/>
            <a:t>财务合规</a:t>
          </a:r>
        </a:p>
      </dsp:txBody>
      <dsp:txXfrm>
        <a:off x="2106200" y="584916"/>
        <a:ext cx="1146036" cy="764024"/>
      </dsp:txXfrm>
    </dsp:sp>
    <dsp:sp modelId="{4E5CAB43-A2BC-4DB8-AB72-57703752AD2F}">
      <dsp:nvSpPr>
        <dsp:cNvPr id="0" name=""/>
        <dsp:cNvSpPr/>
      </dsp:nvSpPr>
      <dsp:spPr>
        <a:xfrm>
          <a:off x="3443242" y="584916"/>
          <a:ext cx="1910060" cy="764024"/>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确定</a:t>
          </a:r>
          <a:r>
            <a:rPr lang="en-US" altLang="zh-CN" sz="1500" kern="1200" dirty="0"/>
            <a:t>ST</a:t>
          </a:r>
          <a:r>
            <a:rPr lang="zh-CN" altLang="en-US" sz="1500" kern="1200" dirty="0"/>
            <a:t>募资方案</a:t>
          </a:r>
        </a:p>
      </dsp:txBody>
      <dsp:txXfrm>
        <a:off x="3825254" y="584916"/>
        <a:ext cx="1146036" cy="764024"/>
      </dsp:txXfrm>
    </dsp:sp>
    <dsp:sp modelId="{03B948C8-12DC-4AB9-9657-29BFA3D5EE9E}">
      <dsp:nvSpPr>
        <dsp:cNvPr id="0" name=""/>
        <dsp:cNvSpPr/>
      </dsp:nvSpPr>
      <dsp:spPr>
        <a:xfrm>
          <a:off x="5162296" y="584916"/>
          <a:ext cx="1910060" cy="764024"/>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生成</a:t>
          </a:r>
          <a:r>
            <a:rPr lang="en-US" altLang="zh-CN" sz="1500" kern="1200" dirty="0"/>
            <a:t>Security Token</a:t>
          </a:r>
          <a:endParaRPr lang="zh-CN" altLang="en-US" sz="1500" kern="1200" dirty="0"/>
        </a:p>
      </dsp:txBody>
      <dsp:txXfrm>
        <a:off x="5544308" y="584916"/>
        <a:ext cx="1146036" cy="764024"/>
      </dsp:txXfrm>
    </dsp:sp>
    <dsp:sp modelId="{B749BBBC-7C1D-4BF7-A200-2F809EE29D67}">
      <dsp:nvSpPr>
        <dsp:cNvPr id="0" name=""/>
        <dsp:cNvSpPr/>
      </dsp:nvSpPr>
      <dsp:spPr>
        <a:xfrm>
          <a:off x="6881351" y="584916"/>
          <a:ext cx="1910060" cy="764024"/>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按照 </a:t>
          </a:r>
          <a:r>
            <a:rPr lang="en-US" altLang="zh-CN" sz="1500" kern="1200" dirty="0" err="1"/>
            <a:t>RegD</a:t>
          </a:r>
          <a:r>
            <a:rPr lang="en-US" altLang="zh-CN" sz="1500" kern="1200" dirty="0"/>
            <a:t>/S</a:t>
          </a:r>
          <a:r>
            <a:rPr lang="zh-CN" altLang="en-US" sz="1500" kern="1200" dirty="0"/>
            <a:t>私募</a:t>
          </a:r>
        </a:p>
      </dsp:txBody>
      <dsp:txXfrm>
        <a:off x="7263363" y="584916"/>
        <a:ext cx="1146036" cy="764024"/>
      </dsp:txXfrm>
    </dsp:sp>
    <dsp:sp modelId="{9EF6E124-476D-4849-8A7F-DC6B74433F73}">
      <dsp:nvSpPr>
        <dsp:cNvPr id="0" name=""/>
        <dsp:cNvSpPr/>
      </dsp:nvSpPr>
      <dsp:spPr>
        <a:xfrm>
          <a:off x="8600405" y="584916"/>
          <a:ext cx="1910060" cy="764024"/>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上交易所</a:t>
          </a:r>
        </a:p>
      </dsp:txBody>
      <dsp:txXfrm>
        <a:off x="8982417" y="584916"/>
        <a:ext cx="1146036" cy="7640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3DF48F-253F-4246-9702-93A193F7921A}">
      <dsp:nvSpPr>
        <dsp:cNvPr id="0" name=""/>
        <dsp:cNvSpPr/>
      </dsp:nvSpPr>
      <dsp:spPr>
        <a:xfrm>
          <a:off x="4145" y="449359"/>
          <a:ext cx="1812476" cy="10874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开始利用发币平台发布 </a:t>
          </a:r>
          <a:r>
            <a:rPr lang="en-US" altLang="zh-CN" sz="1800" kern="1200" dirty="0"/>
            <a:t>Security Token</a:t>
          </a:r>
          <a:endParaRPr lang="zh-CN" altLang="en-US" sz="1800" kern="1200" dirty="0"/>
        </a:p>
      </dsp:txBody>
      <dsp:txXfrm>
        <a:off x="35996" y="481210"/>
        <a:ext cx="1748774" cy="1023783"/>
      </dsp:txXfrm>
    </dsp:sp>
    <dsp:sp modelId="{61F55FA5-0B19-4A9B-9A3C-B2957BD9496A}">
      <dsp:nvSpPr>
        <dsp:cNvPr id="0" name=""/>
        <dsp:cNvSpPr/>
      </dsp:nvSpPr>
      <dsp:spPr>
        <a:xfrm>
          <a:off x="1997869" y="768355"/>
          <a:ext cx="384245" cy="4494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997869" y="858254"/>
        <a:ext cx="268972" cy="269696"/>
      </dsp:txXfrm>
    </dsp:sp>
    <dsp:sp modelId="{BC42F2A9-897C-4D0B-8951-79492C7A9D60}">
      <dsp:nvSpPr>
        <dsp:cNvPr id="0" name=""/>
        <dsp:cNvSpPr/>
      </dsp:nvSpPr>
      <dsp:spPr>
        <a:xfrm>
          <a:off x="2541612" y="449359"/>
          <a:ext cx="1812476" cy="10874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完成</a:t>
          </a:r>
          <a:r>
            <a:rPr lang="en-US" altLang="zh-CN" sz="1800" kern="1200" dirty="0"/>
            <a:t>Security Token</a:t>
          </a:r>
          <a:r>
            <a:rPr lang="zh-CN" altLang="en-US" sz="1800" kern="1200" dirty="0"/>
            <a:t>的生成</a:t>
          </a:r>
        </a:p>
      </dsp:txBody>
      <dsp:txXfrm>
        <a:off x="2573463" y="481210"/>
        <a:ext cx="1748774" cy="1023783"/>
      </dsp:txXfrm>
    </dsp:sp>
    <dsp:sp modelId="{5BBB0704-0480-4048-9426-A4260EE8702B}">
      <dsp:nvSpPr>
        <dsp:cNvPr id="0" name=""/>
        <dsp:cNvSpPr/>
      </dsp:nvSpPr>
      <dsp:spPr>
        <a:xfrm>
          <a:off x="4535336" y="768355"/>
          <a:ext cx="384245" cy="4494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4535336" y="858254"/>
        <a:ext cx="268972" cy="269696"/>
      </dsp:txXfrm>
    </dsp:sp>
    <dsp:sp modelId="{48DE59AB-0046-4BE3-BD50-EDD1CFE4CF4E}">
      <dsp:nvSpPr>
        <dsp:cNvPr id="0" name=""/>
        <dsp:cNvSpPr/>
      </dsp:nvSpPr>
      <dsp:spPr>
        <a:xfrm>
          <a:off x="5079079" y="449359"/>
          <a:ext cx="1812476" cy="10874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利用</a:t>
          </a:r>
          <a:r>
            <a:rPr lang="en-US" altLang="zh-CN" sz="1800" kern="1200" dirty="0"/>
            <a:t>Reg D/S</a:t>
          </a:r>
          <a:r>
            <a:rPr lang="zh-CN" altLang="en-US" sz="1800" kern="1200" dirty="0"/>
            <a:t>进行私募</a:t>
          </a:r>
        </a:p>
      </dsp:txBody>
      <dsp:txXfrm>
        <a:off x="5110930" y="481210"/>
        <a:ext cx="1748774" cy="1023783"/>
      </dsp:txXfrm>
    </dsp:sp>
    <dsp:sp modelId="{327EC48C-9383-4EDB-AD00-33B12B8C9639}">
      <dsp:nvSpPr>
        <dsp:cNvPr id="0" name=""/>
        <dsp:cNvSpPr/>
      </dsp:nvSpPr>
      <dsp:spPr>
        <a:xfrm>
          <a:off x="7072804" y="768355"/>
          <a:ext cx="384245" cy="4494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7072804" y="858254"/>
        <a:ext cx="268972" cy="269696"/>
      </dsp:txXfrm>
    </dsp:sp>
    <dsp:sp modelId="{A44FFD26-8541-4E6B-9883-F15EF7490853}">
      <dsp:nvSpPr>
        <dsp:cNvPr id="0" name=""/>
        <dsp:cNvSpPr/>
      </dsp:nvSpPr>
      <dsp:spPr>
        <a:xfrm>
          <a:off x="7616547" y="449359"/>
          <a:ext cx="1812476" cy="10874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利用</a:t>
          </a:r>
          <a:r>
            <a:rPr lang="en-US" altLang="zh-CN" sz="1800" kern="1200" dirty="0"/>
            <a:t>Reg A+</a:t>
          </a:r>
          <a:r>
            <a:rPr lang="zh-CN" altLang="en-US" sz="1800" kern="1200" dirty="0"/>
            <a:t>公募</a:t>
          </a:r>
        </a:p>
      </dsp:txBody>
      <dsp:txXfrm>
        <a:off x="7648398" y="481210"/>
        <a:ext cx="1748774" cy="10237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3DF48F-253F-4246-9702-93A193F7921A}">
      <dsp:nvSpPr>
        <dsp:cNvPr id="0" name=""/>
        <dsp:cNvSpPr/>
      </dsp:nvSpPr>
      <dsp:spPr>
        <a:xfrm>
          <a:off x="0" y="326471"/>
          <a:ext cx="1357337" cy="16308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先发 </a:t>
          </a:r>
          <a:r>
            <a:rPr lang="en-US" altLang="zh-CN" sz="1800" kern="1200" dirty="0"/>
            <a:t>ERC 20 </a:t>
          </a:r>
          <a:r>
            <a:rPr lang="zh-CN" altLang="en-US" sz="1800" kern="1200" dirty="0"/>
            <a:t>做可转换 </a:t>
          </a:r>
          <a:r>
            <a:rPr lang="en-US" altLang="zh-CN" sz="1800" kern="1200" dirty="0"/>
            <a:t>Token</a:t>
          </a:r>
          <a:endParaRPr lang="zh-CN" altLang="en-US" sz="1800" kern="1200" dirty="0"/>
        </a:p>
      </dsp:txBody>
      <dsp:txXfrm>
        <a:off x="39755" y="366226"/>
        <a:ext cx="1277827" cy="1551332"/>
      </dsp:txXfrm>
    </dsp:sp>
    <dsp:sp modelId="{61F55FA5-0B19-4A9B-9A3C-B2957BD9496A}">
      <dsp:nvSpPr>
        <dsp:cNvPr id="0" name=""/>
        <dsp:cNvSpPr/>
      </dsp:nvSpPr>
      <dsp:spPr>
        <a:xfrm>
          <a:off x="1493070" y="973582"/>
          <a:ext cx="287755" cy="3366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1493070" y="1040906"/>
        <a:ext cx="201429" cy="201971"/>
      </dsp:txXfrm>
    </dsp:sp>
    <dsp:sp modelId="{BC42F2A9-897C-4D0B-8951-79492C7A9D60}">
      <dsp:nvSpPr>
        <dsp:cNvPr id="0" name=""/>
        <dsp:cNvSpPr/>
      </dsp:nvSpPr>
      <dsp:spPr>
        <a:xfrm>
          <a:off x="1900271" y="326471"/>
          <a:ext cx="1357337" cy="16308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利用 </a:t>
          </a:r>
          <a:r>
            <a:rPr lang="en-US" altLang="zh-CN" sz="1800" kern="1200" dirty="0"/>
            <a:t>Reg S </a:t>
          </a:r>
          <a:r>
            <a:rPr lang="zh-CN" altLang="en-US" sz="1800" kern="1200" dirty="0"/>
            <a:t>法案进行合规的海外募资</a:t>
          </a:r>
        </a:p>
      </dsp:txBody>
      <dsp:txXfrm>
        <a:off x="1940026" y="366226"/>
        <a:ext cx="1277827" cy="1551332"/>
      </dsp:txXfrm>
    </dsp:sp>
    <dsp:sp modelId="{5BBB0704-0480-4048-9426-A4260EE8702B}">
      <dsp:nvSpPr>
        <dsp:cNvPr id="0" name=""/>
        <dsp:cNvSpPr/>
      </dsp:nvSpPr>
      <dsp:spPr>
        <a:xfrm>
          <a:off x="3393342" y="973582"/>
          <a:ext cx="287755" cy="3366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3393342" y="1040906"/>
        <a:ext cx="201429" cy="201971"/>
      </dsp:txXfrm>
    </dsp:sp>
    <dsp:sp modelId="{48DE59AB-0046-4BE3-BD50-EDD1CFE4CF4E}">
      <dsp:nvSpPr>
        <dsp:cNvPr id="0" name=""/>
        <dsp:cNvSpPr/>
      </dsp:nvSpPr>
      <dsp:spPr>
        <a:xfrm>
          <a:off x="3800543" y="326471"/>
          <a:ext cx="1357337" cy="16308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可以使用折扣模型分别募集天使轮、私募轮</a:t>
          </a:r>
        </a:p>
      </dsp:txBody>
      <dsp:txXfrm>
        <a:off x="3840298" y="366226"/>
        <a:ext cx="1277827" cy="1551332"/>
      </dsp:txXfrm>
    </dsp:sp>
    <dsp:sp modelId="{90211F06-46EE-4EF9-855B-EDBEC7996C8A}">
      <dsp:nvSpPr>
        <dsp:cNvPr id="0" name=""/>
        <dsp:cNvSpPr/>
      </dsp:nvSpPr>
      <dsp:spPr>
        <a:xfrm>
          <a:off x="5293614" y="973582"/>
          <a:ext cx="287755" cy="3366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5293614" y="1040906"/>
        <a:ext cx="201429" cy="201971"/>
      </dsp:txXfrm>
    </dsp:sp>
    <dsp:sp modelId="{8F2B4771-D802-4A2B-B763-B89B5B811E43}">
      <dsp:nvSpPr>
        <dsp:cNvPr id="0" name=""/>
        <dsp:cNvSpPr/>
      </dsp:nvSpPr>
      <dsp:spPr>
        <a:xfrm>
          <a:off x="5700815" y="326471"/>
          <a:ext cx="1357337" cy="16308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转化为合规的</a:t>
          </a:r>
          <a:r>
            <a:rPr lang="en-US" altLang="zh-CN" sz="1800" kern="1200" dirty="0"/>
            <a:t>Security Token</a:t>
          </a:r>
          <a:endParaRPr lang="zh-CN" altLang="en-US" sz="1800" kern="1200" dirty="0"/>
        </a:p>
      </dsp:txBody>
      <dsp:txXfrm>
        <a:off x="5740570" y="366226"/>
        <a:ext cx="1277827" cy="1551332"/>
      </dsp:txXfrm>
    </dsp:sp>
    <dsp:sp modelId="{11D07135-1BA2-4973-BFD7-81B06CDDBCD0}">
      <dsp:nvSpPr>
        <dsp:cNvPr id="0" name=""/>
        <dsp:cNvSpPr/>
      </dsp:nvSpPr>
      <dsp:spPr>
        <a:xfrm>
          <a:off x="7193886" y="973582"/>
          <a:ext cx="287755" cy="3366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7193886" y="1040906"/>
        <a:ext cx="201429" cy="201971"/>
      </dsp:txXfrm>
    </dsp:sp>
    <dsp:sp modelId="{04C06316-599D-48A9-B179-6B1F57ACEF1B}">
      <dsp:nvSpPr>
        <dsp:cNvPr id="0" name=""/>
        <dsp:cNvSpPr/>
      </dsp:nvSpPr>
      <dsp:spPr>
        <a:xfrm>
          <a:off x="7601087" y="326471"/>
          <a:ext cx="1357337" cy="16308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利用 </a:t>
          </a:r>
          <a:r>
            <a:rPr lang="en-US" altLang="zh-CN" sz="1800" kern="1200" dirty="0"/>
            <a:t>Reg D</a:t>
          </a:r>
          <a:r>
            <a:rPr lang="zh-CN" altLang="en-US" sz="1800" kern="1200" dirty="0"/>
            <a:t>进行私募</a:t>
          </a:r>
        </a:p>
      </dsp:txBody>
      <dsp:txXfrm>
        <a:off x="7640842" y="366226"/>
        <a:ext cx="1277827" cy="1551332"/>
      </dsp:txXfrm>
    </dsp:sp>
    <dsp:sp modelId="{A9CC27E8-B43E-4518-89B5-EA06B8D85385}">
      <dsp:nvSpPr>
        <dsp:cNvPr id="0" name=""/>
        <dsp:cNvSpPr/>
      </dsp:nvSpPr>
      <dsp:spPr>
        <a:xfrm>
          <a:off x="9094157" y="973582"/>
          <a:ext cx="287755" cy="3366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9094157" y="1040906"/>
        <a:ext cx="201429" cy="201971"/>
      </dsp:txXfrm>
    </dsp:sp>
    <dsp:sp modelId="{522ADC16-9AA9-4E69-8EBB-F2D00479D7BA}">
      <dsp:nvSpPr>
        <dsp:cNvPr id="0" name=""/>
        <dsp:cNvSpPr/>
      </dsp:nvSpPr>
      <dsp:spPr>
        <a:xfrm>
          <a:off x="9501359" y="326471"/>
          <a:ext cx="1357337" cy="16308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利用</a:t>
          </a:r>
          <a:r>
            <a:rPr lang="en-US" altLang="zh-CN" sz="1800" kern="1200" dirty="0"/>
            <a:t>Reg A=</a:t>
          </a:r>
          <a:r>
            <a:rPr lang="zh-CN" altLang="en-US" sz="1800" kern="1200" dirty="0"/>
            <a:t>公募</a:t>
          </a:r>
        </a:p>
      </dsp:txBody>
      <dsp:txXfrm>
        <a:off x="9541114" y="366226"/>
        <a:ext cx="1277827" cy="155133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CD143F-6B06-4126-B7C7-0900F848E0DD}" type="datetimeFigureOut">
              <a:rPr lang="zh-CN" altLang="en-US" smtClean="0"/>
              <a:t>2018/10/29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04798D-E919-4C4B-8E02-8129196F3822}" type="slidenum">
              <a:rPr lang="zh-CN" altLang="en-US" smtClean="0"/>
              <a:t>‹#›</a:t>
            </a:fld>
            <a:endParaRPr lang="zh-CN" altLang="en-US"/>
          </a:p>
        </p:txBody>
      </p:sp>
    </p:spTree>
    <p:extLst>
      <p:ext uri="{BB962C8B-B14F-4D97-AF65-F5344CB8AC3E}">
        <p14:creationId xmlns:p14="http://schemas.microsoft.com/office/powerpoint/2010/main" val="4144064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0"/>
            <a:r>
              <a:rPr lang="en-US" altLang="zh-CN" sz="1200" b="0" i="0" kern="1200" dirty="0">
                <a:solidFill>
                  <a:schemeClr val="tx1"/>
                </a:solidFill>
                <a:effectLst/>
                <a:latin typeface="+mn-lt"/>
                <a:ea typeface="+mn-ea"/>
                <a:cs typeface="+mn-cs"/>
              </a:rPr>
              <a:t>S</a:t>
            </a:r>
            <a:r>
              <a:rPr lang="en-US" altLang="zh-CN" sz="1200" b="1" i="0" kern="1200" dirty="0">
                <a:solidFill>
                  <a:schemeClr val="tx1"/>
                </a:solidFill>
                <a:effectLst/>
                <a:latin typeface="+mn-lt"/>
                <a:ea typeface="+mn-ea"/>
                <a:cs typeface="+mn-cs"/>
              </a:rPr>
              <a:t>TO</a:t>
            </a:r>
            <a:r>
              <a:rPr lang="zh-CN" altLang="en-US" sz="1200" b="1" i="0" kern="1200" dirty="0">
                <a:solidFill>
                  <a:schemeClr val="tx1"/>
                </a:solidFill>
                <a:effectLst/>
                <a:latin typeface="+mn-lt"/>
                <a:ea typeface="+mn-ea"/>
                <a:cs typeface="+mn-cs"/>
              </a:rPr>
              <a:t>（证券型通证）主要包括三个因素，即证券、通证和发行：</a:t>
            </a:r>
            <a:endParaRPr lang="zh-CN" altLang="en-US" sz="1200" b="0" i="0" kern="1200" dirty="0">
              <a:solidFill>
                <a:schemeClr val="tx1"/>
              </a:solidFill>
              <a:effectLst/>
              <a:latin typeface="+mn-lt"/>
              <a:ea typeface="+mn-ea"/>
              <a:cs typeface="+mn-cs"/>
            </a:endParaRPr>
          </a:p>
          <a:p>
            <a:pPr latinLnBrk="0"/>
            <a:r>
              <a:rPr lang="en-US" altLang="zh-CN" sz="1200" b="1" i="0" kern="1200" dirty="0">
                <a:solidFill>
                  <a:schemeClr val="tx1"/>
                </a:solidFill>
                <a:effectLst/>
                <a:latin typeface="+mn-lt"/>
                <a:ea typeface="+mn-ea"/>
                <a:cs typeface="+mn-cs"/>
              </a:rPr>
              <a:t>Security-</a:t>
            </a:r>
            <a:r>
              <a:rPr lang="zh-CN" altLang="en-US" sz="1200" b="1" i="0" kern="1200" dirty="0">
                <a:solidFill>
                  <a:schemeClr val="tx1"/>
                </a:solidFill>
                <a:effectLst/>
                <a:latin typeface="+mn-lt"/>
                <a:ea typeface="+mn-ea"/>
                <a:cs typeface="+mn-cs"/>
              </a:rPr>
              <a:t>证券，</a:t>
            </a:r>
            <a:r>
              <a:rPr lang="zh-CN" altLang="en-US" sz="1200" b="0" i="0" kern="1200" dirty="0">
                <a:solidFill>
                  <a:schemeClr val="tx1"/>
                </a:solidFill>
                <a:effectLst/>
                <a:latin typeface="+mn-lt"/>
                <a:ea typeface="+mn-ea"/>
                <a:cs typeface="+mn-cs"/>
              </a:rPr>
              <a:t>有实际价值的标的资产的所有权，例如股票、房地产、基金或艺术品等。通常为所有者提供不同的财务权利，例如利润分享权、股权、股息、投票权、赎回权等；</a:t>
            </a:r>
          </a:p>
          <a:p>
            <a:pPr latinLnBrk="0"/>
            <a:r>
              <a:rPr lang="en-US" altLang="zh-CN" sz="1200" b="1" i="0" kern="1200" dirty="0">
                <a:solidFill>
                  <a:schemeClr val="tx1"/>
                </a:solidFill>
                <a:effectLst/>
                <a:latin typeface="+mn-lt"/>
                <a:ea typeface="+mn-ea"/>
                <a:cs typeface="+mn-cs"/>
              </a:rPr>
              <a:t>Token-</a:t>
            </a:r>
            <a:r>
              <a:rPr lang="zh-CN" altLang="en-US" sz="1200" b="1" i="0" kern="1200" dirty="0">
                <a:solidFill>
                  <a:schemeClr val="tx1"/>
                </a:solidFill>
                <a:effectLst/>
                <a:latin typeface="+mn-lt"/>
                <a:ea typeface="+mn-ea"/>
                <a:cs typeface="+mn-cs"/>
              </a:rPr>
              <a:t>通证，</a:t>
            </a:r>
            <a:r>
              <a:rPr lang="zh-CN" altLang="en-US" sz="1200" b="0" i="0" kern="1200" dirty="0">
                <a:solidFill>
                  <a:schemeClr val="tx1"/>
                </a:solidFill>
                <a:effectLst/>
                <a:latin typeface="+mn-lt"/>
                <a:ea typeface="+mn-ea"/>
                <a:cs typeface="+mn-cs"/>
              </a:rPr>
              <a:t>流通的权益证明。上面讲到的证券必须与某种特定的表现形式相联系，通证表现形式由之前的纸化证券经过现阶段的无纸化（传统交易所券商账本记录），未来有望进化到高级无纸化（基于区块链技术的加密数字账本记录）；</a:t>
            </a:r>
          </a:p>
          <a:p>
            <a:pPr latinLnBrk="0"/>
            <a:r>
              <a:rPr lang="en-US" altLang="zh-CN" sz="1200" b="1" i="0" kern="1200" dirty="0">
                <a:solidFill>
                  <a:schemeClr val="tx1"/>
                </a:solidFill>
                <a:effectLst/>
                <a:latin typeface="+mn-lt"/>
                <a:ea typeface="+mn-ea"/>
                <a:cs typeface="+mn-cs"/>
              </a:rPr>
              <a:t>Offerings-</a:t>
            </a:r>
            <a:r>
              <a:rPr lang="zh-CN" altLang="en-US" sz="1200" b="1" i="0" kern="1200" dirty="0">
                <a:solidFill>
                  <a:schemeClr val="tx1"/>
                </a:solidFill>
                <a:effectLst/>
                <a:latin typeface="+mn-lt"/>
                <a:ea typeface="+mn-ea"/>
                <a:cs typeface="+mn-cs"/>
              </a:rPr>
              <a:t>发行，</a:t>
            </a:r>
            <a:r>
              <a:rPr lang="zh-CN" altLang="en-US" sz="1200" b="0" i="0" kern="1200" dirty="0">
                <a:solidFill>
                  <a:schemeClr val="tx1"/>
                </a:solidFill>
                <a:effectLst/>
                <a:latin typeface="+mn-lt"/>
                <a:ea typeface="+mn-ea"/>
                <a:cs typeface="+mn-cs"/>
              </a:rPr>
              <a:t>指的是对比</a:t>
            </a:r>
            <a:r>
              <a:rPr lang="en-US" altLang="zh-CN" sz="1200" b="0" i="0" kern="1200" dirty="0">
                <a:solidFill>
                  <a:schemeClr val="tx1"/>
                </a:solidFill>
                <a:effectLst/>
                <a:latin typeface="+mn-lt"/>
                <a:ea typeface="+mn-ea"/>
                <a:cs typeface="+mn-cs"/>
              </a:rPr>
              <a:t>IPO</a:t>
            </a:r>
            <a:r>
              <a:rPr lang="zh-CN" altLang="en-US" sz="1200" b="0" i="0" kern="1200" dirty="0">
                <a:solidFill>
                  <a:schemeClr val="tx1"/>
                </a:solidFill>
                <a:effectLst/>
                <a:latin typeface="+mn-lt"/>
                <a:ea typeface="+mn-ea"/>
                <a:cs typeface="+mn-cs"/>
              </a:rPr>
              <a:t>（传统证券的国家指定交易所发行）和</a:t>
            </a:r>
            <a:r>
              <a:rPr lang="en-US" altLang="zh-CN" sz="1200" b="0" i="0" kern="1200" dirty="0">
                <a:solidFill>
                  <a:schemeClr val="tx1"/>
                </a:solidFill>
                <a:effectLst/>
                <a:latin typeface="+mn-lt"/>
                <a:ea typeface="+mn-ea"/>
                <a:cs typeface="+mn-cs"/>
              </a:rPr>
              <a:t>ITO</a:t>
            </a:r>
            <a:r>
              <a:rPr lang="zh-CN" altLang="en-US" sz="1200" b="0" i="0" kern="1200" dirty="0">
                <a:solidFill>
                  <a:schemeClr val="tx1"/>
                </a:solidFill>
                <a:effectLst/>
                <a:latin typeface="+mn-lt"/>
                <a:ea typeface="+mn-ea"/>
                <a:cs typeface="+mn-cs"/>
              </a:rPr>
              <a:t>（个人就能搞的</a:t>
            </a:r>
            <a:r>
              <a:rPr lang="en-US" altLang="zh-CN" sz="1200" b="0" i="0" kern="1200" dirty="0">
                <a:solidFill>
                  <a:schemeClr val="tx1"/>
                </a:solidFill>
                <a:effectLst/>
                <a:latin typeface="+mn-lt"/>
                <a:ea typeface="+mn-ea"/>
                <a:cs typeface="+mn-cs"/>
              </a:rPr>
              <a:t>ITO</a:t>
            </a:r>
            <a:r>
              <a:rPr lang="zh-CN" altLang="en-US" sz="1200" b="0" i="0" kern="1200" dirty="0">
                <a:solidFill>
                  <a:schemeClr val="tx1"/>
                </a:solidFill>
                <a:effectLst/>
                <a:latin typeface="+mn-lt"/>
                <a:ea typeface="+mn-ea"/>
                <a:cs typeface="+mn-cs"/>
              </a:rPr>
              <a:t>网站），发行平台目前主要是接受国家监管的</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交易所，发行接受监管机构监管（例如美国的</a:t>
            </a:r>
            <a:r>
              <a:rPr lang="en-US" altLang="zh-CN" sz="1200" b="0" i="0" kern="1200" dirty="0">
                <a:solidFill>
                  <a:schemeClr val="tx1"/>
                </a:solidFill>
                <a:effectLst/>
                <a:latin typeface="+mn-lt"/>
                <a:ea typeface="+mn-ea"/>
                <a:cs typeface="+mn-cs"/>
              </a:rPr>
              <a:t>SEC</a:t>
            </a:r>
            <a:r>
              <a:rPr lang="zh-CN" altLang="en-US" sz="1200" b="0" i="0" kern="1200" dirty="0">
                <a:solidFill>
                  <a:schemeClr val="tx1"/>
                </a:solidFill>
                <a:effectLst/>
                <a:latin typeface="+mn-lt"/>
                <a:ea typeface="+mn-ea"/>
                <a:cs typeface="+mn-cs"/>
              </a:rPr>
              <a:t>，德国的</a:t>
            </a:r>
            <a:r>
              <a:rPr lang="en-US" altLang="zh-CN" sz="1200" b="0" i="0" kern="1200" dirty="0" err="1">
                <a:solidFill>
                  <a:schemeClr val="tx1"/>
                </a:solidFill>
                <a:effectLst/>
                <a:latin typeface="+mn-lt"/>
                <a:ea typeface="+mn-ea"/>
                <a:cs typeface="+mn-cs"/>
              </a:rPr>
              <a:t>Bafin</a:t>
            </a:r>
            <a:r>
              <a:rPr lang="zh-CN" altLang="en-US" sz="1200" b="0" i="0" kern="1200" dirty="0">
                <a:solidFill>
                  <a:schemeClr val="tx1"/>
                </a:solidFill>
                <a:effectLst/>
                <a:latin typeface="+mn-lt"/>
                <a:ea typeface="+mn-ea"/>
                <a:cs typeface="+mn-cs"/>
              </a:rPr>
              <a:t>等），按照法规发行（例如</a:t>
            </a:r>
            <a:r>
              <a:rPr lang="en-US" altLang="zh-CN" sz="1200" b="0" i="0" kern="1200" dirty="0">
                <a:solidFill>
                  <a:schemeClr val="tx1"/>
                </a:solidFill>
                <a:effectLst/>
                <a:latin typeface="+mn-lt"/>
                <a:ea typeface="+mn-ea"/>
                <a:cs typeface="+mn-cs"/>
              </a:rPr>
              <a:t>SEC</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Reg D</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Reg 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Reg 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Reg CF</a:t>
            </a:r>
            <a:r>
              <a:rPr lang="zh-CN" altLang="en-US" sz="1200" b="0" i="0" kern="1200" dirty="0">
                <a:solidFill>
                  <a:schemeClr val="tx1"/>
                </a:solidFill>
                <a:effectLst/>
                <a:latin typeface="+mn-lt"/>
                <a:ea typeface="+mn-ea"/>
                <a:cs typeface="+mn-cs"/>
              </a:rPr>
              <a:t>），投资用户需要通过</a:t>
            </a:r>
            <a:r>
              <a:rPr lang="en-US" altLang="zh-CN" sz="1200" b="0" i="0" kern="1200" dirty="0">
                <a:solidFill>
                  <a:schemeClr val="tx1"/>
                </a:solidFill>
                <a:effectLst/>
                <a:latin typeface="+mn-lt"/>
                <a:ea typeface="+mn-ea"/>
                <a:cs typeface="+mn-cs"/>
              </a:rPr>
              <a:t>KYC</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AML</a:t>
            </a:r>
            <a:r>
              <a:rPr lang="zh-CN" altLang="en-US" sz="1200" b="0" i="0" kern="1200" dirty="0">
                <a:solidFill>
                  <a:schemeClr val="tx1"/>
                </a:solidFill>
                <a:effectLst/>
                <a:latin typeface="+mn-lt"/>
                <a:ea typeface="+mn-ea"/>
                <a:cs typeface="+mn-cs"/>
              </a:rPr>
              <a:t>审核。</a:t>
            </a:r>
          </a:p>
          <a:p>
            <a:endParaRPr lang="zh-CN" altLang="en-US" dirty="0"/>
          </a:p>
        </p:txBody>
      </p:sp>
      <p:sp>
        <p:nvSpPr>
          <p:cNvPr id="4" name="灯片编号占位符 3"/>
          <p:cNvSpPr>
            <a:spLocks noGrp="1"/>
          </p:cNvSpPr>
          <p:nvPr>
            <p:ph type="sldNum" sz="quarter" idx="5"/>
          </p:nvPr>
        </p:nvSpPr>
        <p:spPr/>
        <p:txBody>
          <a:bodyPr/>
          <a:lstStyle/>
          <a:p>
            <a:fld id="{DD04798D-E919-4C4B-8E02-8129196F3822}" type="slidenum">
              <a:rPr lang="zh-CN" altLang="en-US" smtClean="0"/>
              <a:t>11</a:t>
            </a:fld>
            <a:endParaRPr lang="zh-CN" altLang="en-US"/>
          </a:p>
        </p:txBody>
      </p:sp>
    </p:spTree>
    <p:extLst>
      <p:ext uri="{BB962C8B-B14F-4D97-AF65-F5344CB8AC3E}">
        <p14:creationId xmlns:p14="http://schemas.microsoft.com/office/powerpoint/2010/main" val="1982320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00" dirty="0">
                <a:solidFill>
                  <a:schemeClr val="dk1"/>
                </a:solidFill>
                <a:effectLst/>
                <a:latin typeface="微软雅黑" panose="020B0503020204020204" pitchFamily="34" charset="-122"/>
                <a:ea typeface="微软雅黑" panose="020B0503020204020204" pitchFamily="34" charset="-122"/>
                <a:cs typeface="+mn-cs"/>
              </a:rPr>
              <a:t>例如：白名单可以执行，以确保发送者和接收者已被清楚办理；可以禁止超过</a:t>
            </a:r>
            <a:r>
              <a:rPr lang="en-US" altLang="zh-CN" sz="1200" kern="100" dirty="0">
                <a:solidFill>
                  <a:schemeClr val="dk1"/>
                </a:solidFill>
                <a:effectLst/>
                <a:latin typeface="微软雅黑" panose="020B0503020204020204" pitchFamily="34" charset="-122"/>
                <a:ea typeface="微软雅黑" panose="020B0503020204020204" pitchFamily="34" charset="-122"/>
                <a:cs typeface="+mn-cs"/>
              </a:rPr>
              <a:t>/</a:t>
            </a:r>
            <a:r>
              <a:rPr lang="zh-CN" altLang="en-US" sz="1200" kern="100" dirty="0">
                <a:solidFill>
                  <a:schemeClr val="dk1"/>
                </a:solidFill>
                <a:effectLst/>
                <a:latin typeface="微软雅黑" panose="020B0503020204020204" pitchFamily="34" charset="-122"/>
                <a:ea typeface="微软雅黑" panose="020B0503020204020204" pitchFamily="34" charset="-122"/>
                <a:cs typeface="+mn-cs"/>
              </a:rPr>
              <a:t>低于某些金额的转账；可以限制部分令牌传输；某些地址可能被列入黑名单</a:t>
            </a:r>
            <a:r>
              <a:rPr lang="zh-CN" altLang="zh-CN" sz="1200" kern="100" dirty="0">
                <a:effectLst/>
                <a:latin typeface="微软雅黑" panose="020B0503020204020204" pitchFamily="34" charset="-122"/>
                <a:ea typeface="微软雅黑" panose="020B0503020204020204" pitchFamily="34" charset="-122"/>
              </a:rPr>
              <a:t>等等。</a:t>
            </a:r>
            <a:endParaRPr lang="zh-CN" altLang="en-US" dirty="0"/>
          </a:p>
        </p:txBody>
      </p:sp>
      <p:sp>
        <p:nvSpPr>
          <p:cNvPr id="4" name="灯片编号占位符 3"/>
          <p:cNvSpPr>
            <a:spLocks noGrp="1"/>
          </p:cNvSpPr>
          <p:nvPr>
            <p:ph type="sldNum" sz="quarter" idx="5"/>
          </p:nvPr>
        </p:nvSpPr>
        <p:spPr/>
        <p:txBody>
          <a:bodyPr/>
          <a:lstStyle/>
          <a:p>
            <a:fld id="{DD04798D-E919-4C4B-8E02-8129196F3822}" type="slidenum">
              <a:rPr lang="zh-CN" altLang="en-US" smtClean="0"/>
              <a:t>12</a:t>
            </a:fld>
            <a:endParaRPr lang="zh-CN" altLang="en-US"/>
          </a:p>
        </p:txBody>
      </p:sp>
    </p:spTree>
    <p:extLst>
      <p:ext uri="{BB962C8B-B14F-4D97-AF65-F5344CB8AC3E}">
        <p14:creationId xmlns:p14="http://schemas.microsoft.com/office/powerpoint/2010/main" val="1087918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互联网本质上是一堆协议 </a:t>
            </a:r>
            <a:r>
              <a:rPr lang="en-US" altLang="zh-CN" sz="1200" dirty="0">
                <a:latin typeface="微软雅黑" panose="020B0503020204020204" pitchFamily="34" charset="-122"/>
                <a:ea typeface="微软雅黑" panose="020B0503020204020204" pitchFamily="34" charset="-122"/>
              </a:rPr>
              <a:t>Protocols </a:t>
            </a:r>
            <a:r>
              <a:rPr lang="zh-CN" altLang="en-US" sz="1200" dirty="0">
                <a:latin typeface="微软雅黑" panose="020B0503020204020204" pitchFamily="34" charset="-122"/>
                <a:ea typeface="微软雅黑" panose="020B0503020204020204" pitchFamily="34" charset="-122"/>
              </a:rPr>
              <a:t>协议，它们使许多不同类型的软件能够交换和利用信息（</a:t>
            </a:r>
            <a:r>
              <a:rPr lang="en-US" altLang="zh-CN" sz="1200" dirty="0">
                <a:latin typeface="微软雅黑" panose="020B0503020204020204" pitchFamily="34" charset="-122"/>
                <a:ea typeface="微软雅黑" panose="020B0503020204020204" pitchFamily="34" charset="-122"/>
              </a:rPr>
              <a:t>TCP /IP</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SMTP</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FTP</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SSH</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HTTP</a:t>
            </a:r>
            <a:r>
              <a:rPr lang="zh-CN" altLang="en-US"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SecurityToken</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制定资产的标准化协议将促使不同质资产、不同法币间的互通更为便捷，跨国资产的无缝流通成为一种可能。</a:t>
            </a:r>
            <a:endParaRPr lang="zh-CN" altLang="en-US" dirty="0"/>
          </a:p>
        </p:txBody>
      </p:sp>
      <p:sp>
        <p:nvSpPr>
          <p:cNvPr id="4" name="灯片编号占位符 3"/>
          <p:cNvSpPr>
            <a:spLocks noGrp="1"/>
          </p:cNvSpPr>
          <p:nvPr>
            <p:ph type="sldNum" sz="quarter" idx="5"/>
          </p:nvPr>
        </p:nvSpPr>
        <p:spPr/>
        <p:txBody>
          <a:bodyPr/>
          <a:lstStyle/>
          <a:p>
            <a:fld id="{DD04798D-E919-4C4B-8E02-8129196F3822}" type="slidenum">
              <a:rPr lang="zh-CN" altLang="en-US" smtClean="0"/>
              <a:t>13</a:t>
            </a:fld>
            <a:endParaRPr lang="zh-CN" altLang="en-US"/>
          </a:p>
        </p:txBody>
      </p:sp>
    </p:spTree>
    <p:extLst>
      <p:ext uri="{BB962C8B-B14F-4D97-AF65-F5344CB8AC3E}">
        <p14:creationId xmlns:p14="http://schemas.microsoft.com/office/powerpoint/2010/main" val="3263950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Programmable regulation is simply the idea of building regulatory, compliance and governance rules as smart contracts that can run across different blockchains。</a:t>
            </a:r>
          </a:p>
        </p:txBody>
      </p:sp>
      <p:sp>
        <p:nvSpPr>
          <p:cNvPr id="4" name="灯片编号占位符 3"/>
          <p:cNvSpPr>
            <a:spLocks noGrp="1"/>
          </p:cNvSpPr>
          <p:nvPr>
            <p:ph type="sldNum" sz="quarter" idx="5"/>
          </p:nvPr>
        </p:nvSpPr>
        <p:spPr/>
        <p:txBody>
          <a:bodyPr/>
          <a:lstStyle/>
          <a:p>
            <a:fld id="{DD04798D-E919-4C4B-8E02-8129196F3822}" type="slidenum">
              <a:rPr lang="zh-CN" altLang="en-US" smtClean="0"/>
              <a:t>14</a:t>
            </a:fld>
            <a:endParaRPr lang="zh-CN" altLang="en-US"/>
          </a:p>
        </p:txBody>
      </p:sp>
    </p:spTree>
    <p:extLst>
      <p:ext uri="{BB962C8B-B14F-4D97-AF65-F5344CB8AC3E}">
        <p14:creationId xmlns:p14="http://schemas.microsoft.com/office/powerpoint/2010/main" val="6779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实⽤型通证（</a:t>
            </a:r>
            <a:r>
              <a:rPr lang="en-US" altLang="zh-CN" dirty="0">
                <a:latin typeface="微软雅黑" panose="020B0503020204020204" pitchFamily="34" charset="-122"/>
                <a:ea typeface="微软雅黑" panose="020B0503020204020204" pitchFamily="34" charset="-122"/>
              </a:rPr>
              <a:t>UT</a:t>
            </a:r>
            <a:r>
              <a:rPr lang="zh-CN" altLang="en-US" dirty="0">
                <a:latin typeface="微软雅黑" panose="020B0503020204020204" pitchFamily="34" charset="-122"/>
                <a:ea typeface="微软雅黑" panose="020B0503020204020204" pitchFamily="34" charset="-122"/>
              </a:rPr>
              <a:t>）大多都是企业针对自己提供的服务或者产品为项目募资而发行的。实用型通证的价值是以项目概念的未来实用价值来评估的。与证券型通证相比，实用型通证更具体地强调自己的开发平台或生态系统，它的价值与平台或生态系统内参与者的活跃度成正比。</a:t>
            </a:r>
            <a:endParaRPr lang="en-US" altLang="zh-CN" dirty="0">
              <a:latin typeface="微软雅黑" panose="020B0503020204020204" pitchFamily="34" charset="-122"/>
              <a:ea typeface="微软雅黑" panose="020B0503020204020204" pitchFamily="34" charset="-122"/>
            </a:endParaRPr>
          </a:p>
          <a:p>
            <a:pPr>
              <a:lnSpc>
                <a:spcPct val="200000"/>
              </a:lnSpc>
            </a:pPr>
            <a:r>
              <a:rPr lang="zh-CN" altLang="en-US" sz="3600" dirty="0">
                <a:latin typeface="微软雅黑" panose="020B0503020204020204" pitchFamily="34" charset="-122"/>
                <a:ea typeface="微软雅黑" panose="020B0503020204020204" pitchFamily="34" charset="-122"/>
              </a:rPr>
              <a:t>证券型通证（</a:t>
            </a:r>
            <a:r>
              <a:rPr lang="en-US" altLang="zh-CN" sz="3600" dirty="0">
                <a:latin typeface="微软雅黑" panose="020B0503020204020204" pitchFamily="34" charset="-122"/>
                <a:ea typeface="微软雅黑" panose="020B0503020204020204" pitchFamily="34" charset="-122"/>
              </a:rPr>
              <a:t>ST</a:t>
            </a:r>
            <a:r>
              <a:rPr lang="zh-CN" altLang="en-US" sz="3600" dirty="0">
                <a:latin typeface="微软雅黑" panose="020B0503020204020204" pitchFamily="34" charset="-122"/>
                <a:ea typeface="微软雅黑" panose="020B0503020204020204" pitchFamily="34" charset="-122"/>
              </a:rPr>
              <a:t>）通常都是有真实资产作为支持的，例如资产权益、有限责任公司股份。证券型通证持有人可以获得企业所有权或股份。基于区块链技术的发展，证券型通证已经可以授权进行首次公开发售活动。</a:t>
            </a:r>
            <a:endParaRPr lang="en-US" altLang="zh-CN" sz="3600" dirty="0">
              <a:latin typeface="微软雅黑" panose="020B0503020204020204" pitchFamily="34" charset="-122"/>
              <a:ea typeface="微软雅黑" panose="020B0503020204020204" pitchFamily="34" charset="-122"/>
            </a:endParaRPr>
          </a:p>
          <a:p>
            <a:pPr>
              <a:lnSpc>
                <a:spcPct val="200000"/>
              </a:lnSpc>
            </a:pPr>
            <a:r>
              <a:rPr lang="zh-CN" altLang="en-US" sz="3600" dirty="0">
                <a:latin typeface="微软雅黑" panose="020B0503020204020204" pitchFamily="34" charset="-122"/>
                <a:ea typeface="微软雅黑" panose="020B0503020204020204" pitchFamily="34" charset="-122"/>
              </a:rPr>
              <a:t>证券型通证是具有货币价值的可交易金融工具。公共股本、私人股本、房地产、管理基金、交易易所基金、债券。</a:t>
            </a:r>
            <a:endParaRPr kumimoji="0" lang="zh-CN" altLang="en-US" sz="80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6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a:p>
            <a:pPr>
              <a:lnSpc>
                <a:spcPct val="150000"/>
              </a:lnSpc>
            </a:pPr>
            <a:r>
              <a:rPr lang="zh-CN" altLang="en-US" sz="3600" dirty="0"/>
              <a:t>优点：产品</a:t>
            </a:r>
            <a:r>
              <a:rPr lang="en-US" altLang="zh-CN" sz="3600" dirty="0"/>
              <a:t>/</a:t>
            </a:r>
            <a:r>
              <a:rPr lang="zh-CN" altLang="en-US" sz="3600" dirty="0"/>
              <a:t>服务需求的增加，数量量固定可能带来其价值</a:t>
            </a:r>
          </a:p>
          <a:p>
            <a:pPr>
              <a:lnSpc>
                <a:spcPct val="150000"/>
              </a:lnSpc>
            </a:pPr>
            <a:r>
              <a:rPr lang="zh-CN" altLang="en-US" sz="3600" dirty="0"/>
              <a:t>增加；可以在交易易所进⾏行行交易易，因此是基于供求法则的；</a:t>
            </a:r>
          </a:p>
          <a:p>
            <a:pPr>
              <a:lnSpc>
                <a:spcPct val="150000"/>
              </a:lnSpc>
            </a:pPr>
            <a:r>
              <a:rPr lang="zh-CN" altLang="en-US" sz="3600" dirty="0"/>
              <a:t>为用户提供了了获得公司产品或服务的权利利；⽤用户可以获得投票和参与权。</a:t>
            </a:r>
          </a:p>
          <a:p>
            <a:pPr>
              <a:lnSpc>
                <a:spcPct val="150000"/>
              </a:lnSpc>
            </a:pPr>
            <a:r>
              <a:rPr lang="zh-CN" altLang="en-US" sz="3600" dirty="0"/>
              <a:t>缺点：不受任何政府部⻔门法规管制；主要⻛风险有加密货币骗局、⽹网络攻击、市场操纵。</a:t>
            </a:r>
            <a:endParaRPr lang="en-US" altLang="zh-CN" sz="3600" dirty="0"/>
          </a:p>
          <a:p>
            <a:pPr>
              <a:lnSpc>
                <a:spcPct val="150000"/>
              </a:lnSpc>
            </a:pPr>
            <a:endParaRPr kumimoji="0" lang="en-US" altLang="zh-CN" sz="36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a:lnSpc>
                <a:spcPct val="150000"/>
              </a:lnSpc>
            </a:pPr>
            <a:r>
              <a:rPr lang="zh-CN" altLang="en-US" sz="8000" dirty="0"/>
              <a:t>优点：符合联邦法规的证券型通证⽐操作</a:t>
            </a:r>
            <a:r>
              <a:rPr lang="en-US" altLang="zh-CN" sz="8000" dirty="0"/>
              <a:t>IPO</a:t>
            </a:r>
            <a:r>
              <a:rPr lang="zh-CN" altLang="en-US" sz="8000" dirty="0"/>
              <a:t>成本更低；传统⾦融部⻔与区块链之间的桥梁；法律风险更低；</a:t>
            </a:r>
          </a:p>
          <a:p>
            <a:pPr>
              <a:lnSpc>
                <a:spcPct val="150000"/>
              </a:lnSpc>
            </a:pPr>
            <a:r>
              <a:rPr lang="zh-CN" altLang="en-US" sz="8000" dirty="0"/>
              <a:t>进⼊金融市场的门槛更低；有可能带来更好的回报。</a:t>
            </a:r>
          </a:p>
          <a:p>
            <a:pPr>
              <a:lnSpc>
                <a:spcPct val="150000"/>
              </a:lnSpc>
            </a:pPr>
            <a:r>
              <a:rPr lang="zh-CN" altLang="en-US" sz="8000" dirty="0"/>
              <a:t>缺点：对项⽬目监管披露露要求；⽬标市场针对受信投资人，具有市场限制。</a:t>
            </a:r>
          </a:p>
          <a:p>
            <a:pPr>
              <a:lnSpc>
                <a:spcPct val="150000"/>
              </a:lnSpc>
            </a:pPr>
            <a:endParaRPr kumimoji="0" lang="zh-CN" altLang="en-US" sz="80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6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DD04798D-E919-4C4B-8E02-8129196F3822}" type="slidenum">
              <a:rPr lang="zh-CN" altLang="en-US" smtClean="0"/>
              <a:t>15</a:t>
            </a:fld>
            <a:endParaRPr lang="zh-CN" altLang="en-US"/>
          </a:p>
        </p:txBody>
      </p:sp>
    </p:spTree>
    <p:extLst>
      <p:ext uri="{BB962C8B-B14F-4D97-AF65-F5344CB8AC3E}">
        <p14:creationId xmlns:p14="http://schemas.microsoft.com/office/powerpoint/2010/main" val="1580983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04798D-E919-4C4B-8E02-8129196F3822}" type="slidenum">
              <a:rPr lang="zh-CN" altLang="en-US" smtClean="0"/>
              <a:t>29</a:t>
            </a:fld>
            <a:endParaRPr lang="zh-CN" altLang="en-US"/>
          </a:p>
        </p:txBody>
      </p:sp>
    </p:spTree>
    <p:extLst>
      <p:ext uri="{BB962C8B-B14F-4D97-AF65-F5344CB8AC3E}">
        <p14:creationId xmlns:p14="http://schemas.microsoft.com/office/powerpoint/2010/main" val="2548560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04798D-E919-4C4B-8E02-8129196F3822}" type="slidenum">
              <a:rPr lang="zh-CN" altLang="en-US" smtClean="0"/>
              <a:t>36</a:t>
            </a:fld>
            <a:endParaRPr lang="zh-CN" altLang="en-US"/>
          </a:p>
        </p:txBody>
      </p:sp>
    </p:spTree>
    <p:extLst>
      <p:ext uri="{BB962C8B-B14F-4D97-AF65-F5344CB8AC3E}">
        <p14:creationId xmlns:p14="http://schemas.microsoft.com/office/powerpoint/2010/main" val="3577684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C723777B-01C2-4B3A-BDE9-4C179D583BBD}" type="datetimeFigureOut">
              <a:rPr lang="zh-CN" altLang="en-US" smtClean="0"/>
              <a:pPr/>
              <a:t>2018/10/29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2341D35-5D21-487B-9023-0474E37674A6}" type="slidenum">
              <a:rPr lang="zh-CN" altLang="en-US" smtClean="0"/>
              <a:pPr/>
              <a:t>‹#›</a:t>
            </a:fld>
            <a:endParaRPr lang="zh-CN" altLang="en-US"/>
          </a:p>
        </p:txBody>
      </p:sp>
    </p:spTree>
    <p:extLst>
      <p:ext uri="{BB962C8B-B14F-4D97-AF65-F5344CB8AC3E}">
        <p14:creationId xmlns:p14="http://schemas.microsoft.com/office/powerpoint/2010/main" val="3248761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723777B-01C2-4B3A-BDE9-4C179D583BBD}" type="datetimeFigureOut">
              <a:rPr lang="zh-CN" altLang="en-US" smtClean="0"/>
              <a:pPr/>
              <a:t>2018/10/29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2341D35-5D21-487B-9023-0474E37674A6}" type="slidenum">
              <a:rPr lang="zh-CN" altLang="en-US" smtClean="0"/>
              <a:pPr/>
              <a:t>‹#›</a:t>
            </a:fld>
            <a:endParaRPr lang="zh-CN" altLang="en-US"/>
          </a:p>
        </p:txBody>
      </p:sp>
    </p:spTree>
    <p:extLst>
      <p:ext uri="{BB962C8B-B14F-4D97-AF65-F5344CB8AC3E}">
        <p14:creationId xmlns:p14="http://schemas.microsoft.com/office/powerpoint/2010/main" val="22677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723777B-01C2-4B3A-BDE9-4C179D583BBD}" type="datetimeFigureOut">
              <a:rPr lang="zh-CN" altLang="en-US" smtClean="0"/>
              <a:pPr/>
              <a:t>2018/10/29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2341D35-5D21-487B-9023-0474E37674A6}" type="slidenum">
              <a:rPr lang="zh-CN" altLang="en-US" smtClean="0"/>
              <a:pPr/>
              <a:t>‹#›</a:t>
            </a:fld>
            <a:endParaRPr lang="zh-CN" altLang="en-US"/>
          </a:p>
        </p:txBody>
      </p:sp>
    </p:spTree>
    <p:extLst>
      <p:ext uri="{BB962C8B-B14F-4D97-AF65-F5344CB8AC3E}">
        <p14:creationId xmlns:p14="http://schemas.microsoft.com/office/powerpoint/2010/main" val="543577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838200" y="1101777"/>
            <a:ext cx="10515600" cy="507518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723777B-01C2-4B3A-BDE9-4C179D583BBD}" type="datetimeFigureOut">
              <a:rPr lang="zh-CN" altLang="en-US" smtClean="0"/>
              <a:pPr/>
              <a:t>2018/10/29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2341D35-5D21-487B-9023-0474E37674A6}" type="slidenum">
              <a:rPr lang="zh-CN" altLang="en-US" smtClean="0"/>
              <a:pPr/>
              <a:t>‹#›</a:t>
            </a:fld>
            <a:endParaRPr lang="zh-CN" altLang="en-US"/>
          </a:p>
        </p:txBody>
      </p:sp>
    </p:spTree>
    <p:extLst>
      <p:ext uri="{BB962C8B-B14F-4D97-AF65-F5344CB8AC3E}">
        <p14:creationId xmlns:p14="http://schemas.microsoft.com/office/powerpoint/2010/main" val="4231940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723777B-01C2-4B3A-BDE9-4C179D583BBD}" type="datetimeFigureOut">
              <a:rPr lang="zh-CN" altLang="en-US" smtClean="0"/>
              <a:pPr/>
              <a:t>2018/10/29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2341D35-5D21-487B-9023-0474E37674A6}" type="slidenum">
              <a:rPr lang="zh-CN" altLang="en-US" smtClean="0"/>
              <a:pPr/>
              <a:t>‹#›</a:t>
            </a:fld>
            <a:endParaRPr lang="zh-CN" altLang="en-US"/>
          </a:p>
        </p:txBody>
      </p:sp>
    </p:spTree>
    <p:extLst>
      <p:ext uri="{BB962C8B-B14F-4D97-AF65-F5344CB8AC3E}">
        <p14:creationId xmlns:p14="http://schemas.microsoft.com/office/powerpoint/2010/main" val="106850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723777B-01C2-4B3A-BDE9-4C179D583BBD}" type="datetimeFigureOut">
              <a:rPr lang="zh-CN" altLang="en-US" smtClean="0"/>
              <a:pPr/>
              <a:t>2018/10/29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2341D35-5D21-487B-9023-0474E37674A6}" type="slidenum">
              <a:rPr lang="zh-CN" altLang="en-US" smtClean="0"/>
              <a:pPr/>
              <a:t>‹#›</a:t>
            </a:fld>
            <a:endParaRPr lang="zh-CN" altLang="en-US"/>
          </a:p>
        </p:txBody>
      </p:sp>
    </p:spTree>
    <p:extLst>
      <p:ext uri="{BB962C8B-B14F-4D97-AF65-F5344CB8AC3E}">
        <p14:creationId xmlns:p14="http://schemas.microsoft.com/office/powerpoint/2010/main" val="60958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723777B-01C2-4B3A-BDE9-4C179D583BBD}" type="datetimeFigureOut">
              <a:rPr lang="zh-CN" altLang="en-US" smtClean="0"/>
              <a:pPr/>
              <a:t>2018/10/29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52341D35-5D21-487B-9023-0474E37674A6}" type="slidenum">
              <a:rPr lang="zh-CN" altLang="en-US" smtClean="0"/>
              <a:pPr/>
              <a:t>‹#›</a:t>
            </a:fld>
            <a:endParaRPr lang="zh-CN" altLang="en-US"/>
          </a:p>
        </p:txBody>
      </p:sp>
    </p:spTree>
    <p:extLst>
      <p:ext uri="{BB962C8B-B14F-4D97-AF65-F5344CB8AC3E}">
        <p14:creationId xmlns:p14="http://schemas.microsoft.com/office/powerpoint/2010/main" val="4202858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723777B-01C2-4B3A-BDE9-4C179D583BBD}" type="datetimeFigureOut">
              <a:rPr lang="zh-CN" altLang="en-US" smtClean="0"/>
              <a:pPr/>
              <a:t>2018/10/29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52341D35-5D21-487B-9023-0474E37674A6}" type="slidenum">
              <a:rPr lang="zh-CN" altLang="en-US" smtClean="0"/>
              <a:pPr/>
              <a:t>‹#›</a:t>
            </a:fld>
            <a:endParaRPr lang="zh-CN" altLang="en-US"/>
          </a:p>
        </p:txBody>
      </p:sp>
    </p:spTree>
    <p:extLst>
      <p:ext uri="{BB962C8B-B14F-4D97-AF65-F5344CB8AC3E}">
        <p14:creationId xmlns:p14="http://schemas.microsoft.com/office/powerpoint/2010/main" val="977278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723777B-01C2-4B3A-BDE9-4C179D583BBD}" type="datetimeFigureOut">
              <a:rPr lang="zh-CN" altLang="en-US" smtClean="0"/>
              <a:pPr/>
              <a:t>2018/10/29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52341D35-5D21-487B-9023-0474E37674A6}" type="slidenum">
              <a:rPr lang="zh-CN" altLang="en-US" smtClean="0"/>
              <a:pPr/>
              <a:t>‹#›</a:t>
            </a:fld>
            <a:endParaRPr lang="zh-CN" altLang="en-US"/>
          </a:p>
        </p:txBody>
      </p:sp>
    </p:spTree>
    <p:extLst>
      <p:ext uri="{BB962C8B-B14F-4D97-AF65-F5344CB8AC3E}">
        <p14:creationId xmlns:p14="http://schemas.microsoft.com/office/powerpoint/2010/main" val="223337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723777B-01C2-4B3A-BDE9-4C179D583BBD}" type="datetimeFigureOut">
              <a:rPr lang="zh-CN" altLang="en-US" smtClean="0"/>
              <a:pPr/>
              <a:t>2018/10/29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2341D35-5D21-487B-9023-0474E37674A6}" type="slidenum">
              <a:rPr lang="zh-CN" altLang="en-US" smtClean="0"/>
              <a:pPr/>
              <a:t>‹#›</a:t>
            </a:fld>
            <a:endParaRPr lang="zh-CN" altLang="en-US"/>
          </a:p>
        </p:txBody>
      </p:sp>
    </p:spTree>
    <p:extLst>
      <p:ext uri="{BB962C8B-B14F-4D97-AF65-F5344CB8AC3E}">
        <p14:creationId xmlns:p14="http://schemas.microsoft.com/office/powerpoint/2010/main" val="3547728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723777B-01C2-4B3A-BDE9-4C179D583BBD}" type="datetimeFigureOut">
              <a:rPr lang="zh-CN" altLang="en-US" smtClean="0"/>
              <a:pPr/>
              <a:t>2018/10/29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2341D35-5D21-487B-9023-0474E37674A6}" type="slidenum">
              <a:rPr lang="zh-CN" altLang="en-US" smtClean="0"/>
              <a:pPr/>
              <a:t>‹#›</a:t>
            </a:fld>
            <a:endParaRPr lang="zh-CN" altLang="en-US"/>
          </a:p>
        </p:txBody>
      </p:sp>
    </p:spTree>
    <p:extLst>
      <p:ext uri="{BB962C8B-B14F-4D97-AF65-F5344CB8AC3E}">
        <p14:creationId xmlns:p14="http://schemas.microsoft.com/office/powerpoint/2010/main" val="3928245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DFA"/>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041866" y="236107"/>
            <a:ext cx="8610600" cy="523220"/>
          </a:xfrm>
          <a:prstGeom prst="rect">
            <a:avLst/>
          </a:prstGeom>
        </p:spPr>
        <p:txBody>
          <a:bodyPr vert="horz" lIns="91440" tIns="45720" rIns="91440" bIns="45720" rtlCol="0" anchor="ctr">
            <a:no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3777B-01C2-4B3A-BDE9-4C179D583BBD}" type="datetimeFigureOut">
              <a:rPr lang="zh-CN" altLang="en-US" smtClean="0"/>
              <a:pPr/>
              <a:t>2018/10/29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8" name="矩形: 圆顶角 7">
            <a:extLst>
              <a:ext uri="{FF2B5EF4-FFF2-40B4-BE49-F238E27FC236}">
                <a16:creationId xmlns:a16="http://schemas.microsoft.com/office/drawing/2014/main" id="{5060755D-99FD-4034-9160-3FC6A641BD98}"/>
              </a:ext>
            </a:extLst>
          </p:cNvPr>
          <p:cNvSpPr/>
          <p:nvPr userDrawn="1"/>
        </p:nvSpPr>
        <p:spPr>
          <a:xfrm rot="16200000">
            <a:off x="11998328" y="6551897"/>
            <a:ext cx="299908" cy="87442"/>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顶角 11">
            <a:extLst>
              <a:ext uri="{FF2B5EF4-FFF2-40B4-BE49-F238E27FC236}">
                <a16:creationId xmlns:a16="http://schemas.microsoft.com/office/drawing/2014/main" id="{B2995BDF-AD86-48B0-B2D4-7B3BDCE193FA}"/>
              </a:ext>
            </a:extLst>
          </p:cNvPr>
          <p:cNvSpPr/>
          <p:nvPr userDrawn="1"/>
        </p:nvSpPr>
        <p:spPr>
          <a:xfrm rot="5400000" flipH="1">
            <a:off x="-114645" y="449885"/>
            <a:ext cx="328081" cy="108571"/>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AEBE99A-68CC-48ED-BD38-80F756C68E34}"/>
              </a:ext>
            </a:extLst>
          </p:cNvPr>
          <p:cNvSpPr/>
          <p:nvPr userDrawn="1"/>
        </p:nvSpPr>
        <p:spPr>
          <a:xfrm>
            <a:off x="1820980" y="186727"/>
            <a:ext cx="280846" cy="523220"/>
          </a:xfrm>
          <a:prstGeom prst="rect">
            <a:avLst/>
          </a:prstGeom>
        </p:spPr>
        <p:txBody>
          <a:bodyPr wrap="none">
            <a:spAutoFit/>
          </a:bodyPr>
          <a:lstStyle/>
          <a:p>
            <a:r>
              <a:rPr kumimoji="1" lang="en-US" altLang="zh-CN" sz="2800" dirty="0">
                <a:solidFill>
                  <a:prstClr val="black"/>
                </a:solidFill>
                <a:latin typeface="微软雅黑" panose="020B0503020204020204" pitchFamily="34" charset="-122"/>
                <a:ea typeface="微软雅黑" panose="020B0503020204020204" pitchFamily="34" charset="-122"/>
                <a:cs typeface="Yuanti SC"/>
              </a:rPr>
              <a:t>|</a:t>
            </a:r>
            <a:endParaRPr lang="zh-CN" altLang="en-US" sz="28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C627066-B6C0-4CCA-AD8D-373BC7C26ADC}"/>
              </a:ext>
            </a:extLst>
          </p:cNvPr>
          <p:cNvSpPr txBox="1"/>
          <p:nvPr userDrawn="1"/>
        </p:nvSpPr>
        <p:spPr>
          <a:xfrm>
            <a:off x="114967" y="174551"/>
            <a:ext cx="1816456" cy="646331"/>
          </a:xfrm>
          <a:prstGeom prst="rect">
            <a:avLst/>
          </a:prstGeom>
          <a:noFill/>
        </p:spPr>
        <p:txBody>
          <a:bodyPr wrap="square" rtlCol="0">
            <a:spAutoFit/>
          </a:bodyPr>
          <a:lstStyle/>
          <a:p>
            <a:pPr algn="ctr"/>
            <a:r>
              <a:rPr lang="en-US" altLang="zh-CN" sz="1800" b="1" dirty="0">
                <a:solidFill>
                  <a:schemeClr val="accent5">
                    <a:lumMod val="50000"/>
                  </a:schemeClr>
                </a:solidFill>
                <a:latin typeface="Old English Text MT" panose="03040902040508030806" pitchFamily="66" charset="0"/>
              </a:rPr>
              <a:t>IN  TOKEN </a:t>
            </a:r>
          </a:p>
          <a:p>
            <a:pPr algn="ctr"/>
            <a:r>
              <a:rPr lang="en-US" altLang="zh-CN" sz="1800" b="1" dirty="0">
                <a:solidFill>
                  <a:schemeClr val="accent5">
                    <a:lumMod val="50000"/>
                  </a:schemeClr>
                </a:solidFill>
                <a:latin typeface="Old English Text MT" panose="03040902040508030806" pitchFamily="66" charset="0"/>
              </a:rPr>
              <a:t>WE TRUST</a:t>
            </a:r>
            <a:endParaRPr lang="zh-CN" altLang="en-US" sz="1800" b="1" dirty="0">
              <a:solidFill>
                <a:schemeClr val="accent5">
                  <a:lumMod val="50000"/>
                </a:schemeClr>
              </a:solidFill>
              <a:latin typeface="Old English Text MT" panose="03040902040508030806" pitchFamily="66" charset="0"/>
            </a:endParaRPr>
          </a:p>
        </p:txBody>
      </p:sp>
      <p:pic>
        <p:nvPicPr>
          <p:cNvPr id="13" name="图像" descr="图像">
            <a:extLst>
              <a:ext uri="{FF2B5EF4-FFF2-40B4-BE49-F238E27FC236}">
                <a16:creationId xmlns:a16="http://schemas.microsoft.com/office/drawing/2014/main" id="{33326087-AFE9-462A-BDFA-6AD95449D33D}"/>
              </a:ext>
            </a:extLst>
          </p:cNvPr>
          <p:cNvPicPr>
            <a:picLocks noChangeAspect="1"/>
          </p:cNvPicPr>
          <p:nvPr userDrawn="1"/>
        </p:nvPicPr>
        <p:blipFill rotWithShape="1">
          <a:blip r:embed="rId13"/>
          <a:srcRect r="80957"/>
          <a:stretch/>
        </p:blipFill>
        <p:spPr>
          <a:xfrm>
            <a:off x="11329247" y="6447780"/>
            <a:ext cx="298750" cy="276812"/>
          </a:xfrm>
          <a:prstGeom prst="rect">
            <a:avLst/>
          </a:prstGeom>
          <a:ln w="3175">
            <a:miter lim="400000"/>
            <a:headEnd/>
            <a:tailEnd/>
          </a:ln>
        </p:spPr>
      </p:pic>
      <p:pic>
        <p:nvPicPr>
          <p:cNvPr id="15" name="图片 14">
            <a:extLst>
              <a:ext uri="{FF2B5EF4-FFF2-40B4-BE49-F238E27FC236}">
                <a16:creationId xmlns:a16="http://schemas.microsoft.com/office/drawing/2014/main" id="{A1BB105D-A6B5-489A-8A82-6E9E6B9C99BD}"/>
              </a:ext>
            </a:extLst>
          </p:cNvPr>
          <p:cNvPicPr>
            <a:picLocks noChangeAspect="1"/>
          </p:cNvPicPr>
          <p:nvPr userDrawn="1"/>
        </p:nvPicPr>
        <p:blipFill>
          <a:blip r:embed="rId14">
            <a:clrChange>
              <a:clrFrom>
                <a:srgbClr val="FFFFFF"/>
              </a:clrFrom>
              <a:clrTo>
                <a:srgbClr val="FFFFFF">
                  <a:alpha val="0"/>
                </a:srgbClr>
              </a:clrTo>
            </a:clrChange>
          </a:blip>
          <a:stretch>
            <a:fillRect/>
          </a:stretch>
        </p:blipFill>
        <p:spPr>
          <a:xfrm>
            <a:off x="10903452" y="6392430"/>
            <a:ext cx="384938" cy="369332"/>
          </a:xfrm>
          <a:prstGeom prst="rect">
            <a:avLst/>
          </a:prstGeom>
        </p:spPr>
      </p:pic>
      <p:pic>
        <p:nvPicPr>
          <p:cNvPr id="16" name="图片 15">
            <a:extLst>
              <a:ext uri="{FF2B5EF4-FFF2-40B4-BE49-F238E27FC236}">
                <a16:creationId xmlns:a16="http://schemas.microsoft.com/office/drawing/2014/main" id="{09B7971B-84BB-4B79-9071-EBBBD29F61AE}"/>
              </a:ext>
            </a:extLst>
          </p:cNvPr>
          <p:cNvPicPr>
            <a:picLocks noChangeAspect="1"/>
          </p:cNvPicPr>
          <p:nvPr userDrawn="1"/>
        </p:nvPicPr>
        <p:blipFill rotWithShape="1">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l="18015" t="17236" r="19852" b="9960"/>
          <a:stretch/>
        </p:blipFill>
        <p:spPr>
          <a:xfrm>
            <a:off x="11627997" y="6447780"/>
            <a:ext cx="374773" cy="310463"/>
          </a:xfrm>
          <a:prstGeom prst="rect">
            <a:avLst/>
          </a:prstGeom>
        </p:spPr>
      </p:pic>
    </p:spTree>
    <p:extLst>
      <p:ext uri="{BB962C8B-B14F-4D97-AF65-F5344CB8AC3E}">
        <p14:creationId xmlns:p14="http://schemas.microsoft.com/office/powerpoint/2010/main" val="30088228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kern="1200">
          <a:solidFill>
            <a:srgbClr val="0070C0"/>
          </a:solidFill>
          <a:latin typeface="方正准圆简体" panose="02010601030101010101" pitchFamily="2" charset="-122"/>
          <a:ea typeface="方正准圆简体" panose="02010601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C82904C9-A321-4664-A2DC-7C43376BBDC8}"/>
              </a:ext>
            </a:extLst>
          </p:cNvPr>
          <p:cNvPicPr>
            <a:picLocks noChangeAspect="1"/>
          </p:cNvPicPr>
          <p:nvPr/>
        </p:nvPicPr>
        <p:blipFill rotWithShape="1">
          <a:blip r:embed="rId2">
            <a:extLst>
              <a:ext uri="{28A0092B-C50C-407E-A947-70E740481C1C}">
                <a14:useLocalDpi xmlns:a14="http://schemas.microsoft.com/office/drawing/2010/main" val="0"/>
              </a:ext>
            </a:extLst>
          </a:blip>
          <a:srcRect b="9046"/>
          <a:stretch/>
        </p:blipFill>
        <p:spPr>
          <a:xfrm>
            <a:off x="0" y="0"/>
            <a:ext cx="12205120" cy="6858000"/>
          </a:xfrm>
          <a:prstGeom prst="rect">
            <a:avLst/>
          </a:prstGeom>
        </p:spPr>
      </p:pic>
      <p:sp>
        <p:nvSpPr>
          <p:cNvPr id="6" name="矩形 5">
            <a:extLst>
              <a:ext uri="{FF2B5EF4-FFF2-40B4-BE49-F238E27FC236}">
                <a16:creationId xmlns:a16="http://schemas.microsoft.com/office/drawing/2014/main" id="{2CBD4FC5-B44F-4250-BC43-BE8255774714}"/>
              </a:ext>
            </a:extLst>
          </p:cNvPr>
          <p:cNvSpPr/>
          <p:nvPr/>
        </p:nvSpPr>
        <p:spPr>
          <a:xfrm>
            <a:off x="7495" y="0"/>
            <a:ext cx="12192000" cy="6858000"/>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 name="标题 1"/>
          <p:cNvSpPr>
            <a:spLocks noGrp="1"/>
          </p:cNvSpPr>
          <p:nvPr>
            <p:ph type="ctrTitle"/>
          </p:nvPr>
        </p:nvSpPr>
        <p:spPr>
          <a:xfrm>
            <a:off x="3515195" y="2739030"/>
            <a:ext cx="7992256" cy="2140264"/>
          </a:xfrm>
        </p:spPr>
        <p:txBody>
          <a:bodyPr>
            <a:normAutofit/>
          </a:bodyPr>
          <a:lstStyle/>
          <a:p>
            <a:r>
              <a:rPr lang="en-US" altLang="zh-CN" sz="6600" dirty="0">
                <a:solidFill>
                  <a:schemeClr val="bg1"/>
                </a:solidFill>
                <a:effectLst>
                  <a:outerShdw blurRad="38100" dist="38100" dir="2700000" algn="tl">
                    <a:srgbClr val="000000">
                      <a:alpha val="43137"/>
                    </a:srgbClr>
                  </a:outerShdw>
                </a:effectLst>
                <a:latin typeface="Axure Handwriting" panose="020B0402020200020204" pitchFamily="34" charset="0"/>
              </a:rPr>
              <a:t>STO </a:t>
            </a:r>
            <a:r>
              <a:rPr lang="zh-CN" altLang="en-US" sz="6600" dirty="0">
                <a:solidFill>
                  <a:schemeClr val="bg1"/>
                </a:solidFill>
                <a:effectLst>
                  <a:outerShdw blurRad="38100" dist="38100" dir="2700000" algn="tl">
                    <a:srgbClr val="000000">
                      <a:alpha val="43137"/>
                    </a:srgbClr>
                  </a:outerShdw>
                </a:effectLst>
                <a:latin typeface="Axure Handwriting" panose="020B0402020200020204" pitchFamily="34" charset="0"/>
              </a:rPr>
              <a:t>介绍及上市流程</a:t>
            </a:r>
            <a:endParaRPr lang="zh-CN" altLang="en-US" sz="6600" b="1" dirty="0">
              <a:solidFill>
                <a:schemeClr val="bg1"/>
              </a:solidFill>
              <a:effectLst>
                <a:outerShdw blurRad="38100" dist="38100" dir="2700000" algn="tl">
                  <a:srgbClr val="000000">
                    <a:alpha val="43137"/>
                  </a:srgbClr>
                </a:outerShdw>
              </a:effectLst>
              <a:latin typeface="Axure Handwriting" panose="020B0402020200020204" pitchFamily="34" charset="0"/>
            </a:endParaRPr>
          </a:p>
        </p:txBody>
      </p:sp>
      <p:sp>
        <p:nvSpPr>
          <p:cNvPr id="3" name="副标题 2"/>
          <p:cNvSpPr>
            <a:spLocks noGrp="1"/>
          </p:cNvSpPr>
          <p:nvPr>
            <p:ph type="subTitle" idx="1"/>
          </p:nvPr>
        </p:nvSpPr>
        <p:spPr>
          <a:xfrm>
            <a:off x="4093565" y="5014203"/>
            <a:ext cx="6835515" cy="940633"/>
          </a:xfrm>
        </p:spPr>
        <p:txBody>
          <a:bodyPr>
            <a:normAutofit/>
          </a:bodyPr>
          <a:lstStyle/>
          <a:p>
            <a:r>
              <a:rPr lang="zh-CN" altLang="en-US" sz="3200" b="1" dirty="0">
                <a:solidFill>
                  <a:schemeClr val="bg1"/>
                </a:solidFill>
                <a:effectLst>
                  <a:outerShdw blurRad="38100" dist="38100" dir="2700000" algn="tl">
                    <a:srgbClr val="000000">
                      <a:alpha val="43137"/>
                    </a:srgbClr>
                  </a:outerShdw>
                </a:effectLst>
                <a:latin typeface="Yuanti SC"/>
                <a:ea typeface="微软雅黑" panose="020B0503020204020204" pitchFamily="34" charset="-122"/>
                <a:cs typeface="魂心" panose="02000009000000000000" pitchFamily="1" charset="-128"/>
              </a:rPr>
              <a:t>通证经济改变世界</a:t>
            </a:r>
            <a:endParaRPr lang="en-US" altLang="zh-CN" sz="3200" b="1" dirty="0">
              <a:solidFill>
                <a:schemeClr val="bg1"/>
              </a:solidFill>
              <a:effectLst>
                <a:outerShdw blurRad="38100" dist="38100" dir="2700000" algn="tl">
                  <a:srgbClr val="000000">
                    <a:alpha val="43137"/>
                  </a:srgbClr>
                </a:outerShdw>
              </a:effectLst>
              <a:latin typeface="Yuanti SC"/>
              <a:ea typeface="微软雅黑" panose="020B0503020204020204" pitchFamily="34" charset="-122"/>
              <a:cs typeface="魂心" panose="02000009000000000000" pitchFamily="1" charset="-128"/>
            </a:endParaRPr>
          </a:p>
        </p:txBody>
      </p:sp>
      <p:sp>
        <p:nvSpPr>
          <p:cNvPr id="11" name="矩形: 圆顶角 10">
            <a:extLst>
              <a:ext uri="{FF2B5EF4-FFF2-40B4-BE49-F238E27FC236}">
                <a16:creationId xmlns:a16="http://schemas.microsoft.com/office/drawing/2014/main" id="{FFC7F595-5B4B-4A61-A0CE-0E2BB25170BA}"/>
              </a:ext>
            </a:extLst>
          </p:cNvPr>
          <p:cNvSpPr/>
          <p:nvPr/>
        </p:nvSpPr>
        <p:spPr>
          <a:xfrm rot="16200000">
            <a:off x="12010495" y="6324135"/>
            <a:ext cx="288000" cy="90000"/>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11721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546FFF-5965-4595-921C-C7E241FBC4E3}"/>
              </a:ext>
            </a:extLst>
          </p:cNvPr>
          <p:cNvSpPr>
            <a:spLocks noGrp="1"/>
          </p:cNvSpPr>
          <p:nvPr>
            <p:ph type="title"/>
          </p:nvPr>
        </p:nvSpPr>
        <p:spPr/>
        <p:txBody>
          <a:bodyPr/>
          <a:lstStyle/>
          <a:p>
            <a:r>
              <a:rPr lang="en-US" altLang="zh-CN" dirty="0"/>
              <a:t>STO </a:t>
            </a:r>
            <a:r>
              <a:rPr lang="zh-CN" altLang="en-US" dirty="0"/>
              <a:t>的出现有望催生新的巨型证券交易市场</a:t>
            </a:r>
          </a:p>
        </p:txBody>
      </p:sp>
      <p:pic>
        <p:nvPicPr>
          <p:cNvPr id="4" name="图片 3">
            <a:extLst>
              <a:ext uri="{FF2B5EF4-FFF2-40B4-BE49-F238E27FC236}">
                <a16:creationId xmlns:a16="http://schemas.microsoft.com/office/drawing/2014/main" id="{FA0DC7F7-5DEA-406D-9A00-BB35A7BC57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5747" y="1919657"/>
            <a:ext cx="4612156" cy="2731955"/>
          </a:xfrm>
          <a:prstGeom prst="rect">
            <a:avLst/>
          </a:prstGeom>
        </p:spPr>
      </p:pic>
      <p:sp>
        <p:nvSpPr>
          <p:cNvPr id="5" name="矩形 4">
            <a:extLst>
              <a:ext uri="{FF2B5EF4-FFF2-40B4-BE49-F238E27FC236}">
                <a16:creationId xmlns:a16="http://schemas.microsoft.com/office/drawing/2014/main" id="{CD3C2C45-B7DA-4FA5-A144-A37F769C296D}"/>
              </a:ext>
            </a:extLst>
          </p:cNvPr>
          <p:cNvSpPr/>
          <p:nvPr/>
        </p:nvSpPr>
        <p:spPr>
          <a:xfrm>
            <a:off x="349871" y="1373245"/>
            <a:ext cx="6791158" cy="4613892"/>
          </a:xfrm>
          <a:prstGeom prst="rect">
            <a:avLst/>
          </a:prstGeom>
        </p:spPr>
        <p:txBody>
          <a:bodyPr wrap="square">
            <a:spAutoFit/>
          </a:bodyPr>
          <a:lstStyle/>
          <a:p>
            <a:pPr algn="just">
              <a:lnSpc>
                <a:spcPct val="150000"/>
              </a:lnSpc>
            </a:pPr>
            <a:r>
              <a:rPr lang="zh-CN" altLang="en-US" b="1" dirty="0">
                <a:latin typeface="微软雅黑" panose="020B0503020204020204" pitchFamily="34" charset="-122"/>
                <a:ea typeface="微软雅黑" panose="020B0503020204020204" pitchFamily="34" charset="-122"/>
              </a:rPr>
              <a:t>但凡人类经济计量史上</a:t>
            </a:r>
            <a:r>
              <a:rPr lang="zh-CN" altLang="en-US" b="1" dirty="0">
                <a:solidFill>
                  <a:schemeClr val="accent2"/>
                </a:solidFill>
                <a:latin typeface="微软雅黑" panose="020B0503020204020204" pitchFamily="34" charset="-122"/>
                <a:ea typeface="微软雅黑" panose="020B0503020204020204" pitchFamily="34" charset="-122"/>
              </a:rPr>
              <a:t>新的确权机制</a:t>
            </a:r>
            <a:r>
              <a:rPr lang="zh-CN" altLang="en-US" b="1" dirty="0">
                <a:latin typeface="微软雅黑" panose="020B0503020204020204" pitchFamily="34" charset="-122"/>
                <a:ea typeface="微软雅黑" panose="020B0503020204020204" pitchFamily="34" charset="-122"/>
              </a:rPr>
              <a:t>的完成，都会造成新一轮的财富大爆炸：</a:t>
            </a:r>
            <a:endParaRPr lang="en-US" altLang="zh-CN" b="1" dirty="0">
              <a:latin typeface="微软雅黑" panose="020B0503020204020204" pitchFamily="34" charset="-122"/>
              <a:ea typeface="微软雅黑" panose="020B0503020204020204" pitchFamily="34" charset="-122"/>
            </a:endParaRPr>
          </a:p>
          <a:p>
            <a:pPr algn="just">
              <a:lnSpc>
                <a:spcPct val="150000"/>
              </a:lnSpc>
            </a:pPr>
            <a:endParaRPr lang="zh-CN" altLang="en-US" b="1" dirty="0">
              <a:latin typeface="微软雅黑" panose="020B0503020204020204" pitchFamily="34" charset="-122"/>
              <a:ea typeface="微软雅黑" panose="020B0503020204020204" pitchFamily="34" charset="-122"/>
            </a:endParaRPr>
          </a:p>
          <a:p>
            <a:pPr algn="just">
              <a:lnSpc>
                <a:spcPct val="150000"/>
              </a:lnSpc>
            </a:pPr>
            <a:r>
              <a:rPr lang="en-US" altLang="zh-CN" b="1" dirty="0">
                <a:latin typeface="微软雅黑" panose="020B0503020204020204" pitchFamily="34" charset="-122"/>
                <a:ea typeface="微软雅黑" panose="020B0503020204020204" pitchFamily="34" charset="-122"/>
              </a:rPr>
              <a:t>98</a:t>
            </a:r>
            <a:r>
              <a:rPr lang="zh-CN" altLang="en-US" b="1" dirty="0">
                <a:latin typeface="微软雅黑" panose="020B0503020204020204" pitchFamily="34" charset="-122"/>
                <a:ea typeface="微软雅黑" panose="020B0503020204020204" pitchFamily="34" charset="-122"/>
              </a:rPr>
              <a:t>年房地产改革，房产证的出现，将房产确权到个人，带来了几十年房地产的高速发展；</a:t>
            </a:r>
            <a:endParaRPr lang="en-US" altLang="zh-CN" b="1" dirty="0">
              <a:latin typeface="微软雅黑" panose="020B0503020204020204" pitchFamily="34" charset="-122"/>
              <a:ea typeface="微软雅黑" panose="020B0503020204020204" pitchFamily="34" charset="-122"/>
            </a:endParaRPr>
          </a:p>
          <a:p>
            <a:pPr algn="just">
              <a:lnSpc>
                <a:spcPct val="150000"/>
              </a:lnSpc>
            </a:pPr>
            <a:endParaRPr lang="en-US" altLang="zh-CN" b="1" dirty="0">
              <a:latin typeface="微软雅黑" panose="020B0503020204020204" pitchFamily="34" charset="-122"/>
              <a:ea typeface="微软雅黑" panose="020B0503020204020204" pitchFamily="34" charset="-122"/>
            </a:endParaRPr>
          </a:p>
          <a:p>
            <a:pPr algn="just">
              <a:lnSpc>
                <a:spcPct val="150000"/>
              </a:lnSpc>
            </a:pPr>
            <a:r>
              <a:rPr lang="zh-CN" altLang="en-US" b="1" dirty="0">
                <a:latin typeface="微软雅黑" panose="020B0503020204020204" pitchFamily="34" charset="-122"/>
                <a:ea typeface="微软雅黑" panose="020B0503020204020204" pitchFamily="34" charset="-122"/>
              </a:rPr>
              <a:t>民法、物权法的实施从法律意义上保护私有产权神圣不可侵犯；</a:t>
            </a:r>
            <a:endParaRPr lang="en-US" altLang="zh-CN" b="1" dirty="0">
              <a:latin typeface="微软雅黑" panose="020B0503020204020204" pitchFamily="34" charset="-122"/>
              <a:ea typeface="微软雅黑" panose="020B0503020204020204" pitchFamily="34" charset="-122"/>
            </a:endParaRPr>
          </a:p>
          <a:p>
            <a:pPr algn="just">
              <a:lnSpc>
                <a:spcPct val="150000"/>
              </a:lnSpc>
            </a:pPr>
            <a:endParaRPr lang="en-US" altLang="zh-CN" b="1" dirty="0">
              <a:latin typeface="微软雅黑" panose="020B0503020204020204" pitchFamily="34" charset="-122"/>
              <a:ea typeface="微软雅黑" panose="020B0503020204020204" pitchFamily="34" charset="-122"/>
            </a:endParaRPr>
          </a:p>
          <a:p>
            <a:pPr algn="just">
              <a:lnSpc>
                <a:spcPct val="150000"/>
              </a:lnSpc>
            </a:pPr>
            <a:r>
              <a:rPr lang="zh-CN" altLang="en-US" b="1" dirty="0">
                <a:solidFill>
                  <a:schemeClr val="accent2"/>
                </a:solidFill>
                <a:latin typeface="微软雅黑" panose="020B0503020204020204" pitchFamily="34" charset="-122"/>
                <a:ea typeface="微软雅黑" panose="020B0503020204020204" pitchFamily="34" charset="-122"/>
              </a:rPr>
              <a:t>区块链核心思想就是要建立一套去中心化的确权模式</a:t>
            </a:r>
            <a:r>
              <a:rPr lang="zh-CN" altLang="en-US" b="1" dirty="0">
                <a:latin typeface="微软雅黑" panose="020B0503020204020204" pitchFamily="34" charset="-122"/>
                <a:ea typeface="微软雅黑" panose="020B0503020204020204" pitchFamily="34" charset="-122"/>
              </a:rPr>
              <a:t>，通过多节点共同记账，靠非对称加密，靠个人密钥签名对数字进行确权，区块链第一次通过技术手段实现了私有财产神圣不可侵犯。</a:t>
            </a:r>
            <a:endParaRPr lang="zh-CN" altLang="en-US" b="1" i="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228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30F2A3-EBE8-4F04-A308-D473BA5312E2}"/>
              </a:ext>
            </a:extLst>
          </p:cNvPr>
          <p:cNvSpPr>
            <a:spLocks noGrp="1"/>
          </p:cNvSpPr>
          <p:nvPr>
            <p:ph type="title"/>
          </p:nvPr>
        </p:nvSpPr>
        <p:spPr/>
        <p:txBody>
          <a:bodyPr>
            <a:noAutofit/>
          </a:bodyPr>
          <a:lstStyle/>
          <a:p>
            <a:r>
              <a:rPr lang="zh-CN" altLang="en-US" dirty="0"/>
              <a:t>什么是 </a:t>
            </a:r>
            <a:r>
              <a:rPr lang="en-US" altLang="zh-CN" dirty="0"/>
              <a:t>STO </a:t>
            </a:r>
            <a:r>
              <a:rPr lang="zh-CN" altLang="en-US" dirty="0"/>
              <a:t>？</a:t>
            </a:r>
          </a:p>
        </p:txBody>
      </p:sp>
      <p:sp>
        <p:nvSpPr>
          <p:cNvPr id="19" name="文本框 18">
            <a:extLst>
              <a:ext uri="{FF2B5EF4-FFF2-40B4-BE49-F238E27FC236}">
                <a16:creationId xmlns:a16="http://schemas.microsoft.com/office/drawing/2014/main" id="{4AB63765-A5C8-4E51-96D4-677F51E4F20A}"/>
              </a:ext>
            </a:extLst>
          </p:cNvPr>
          <p:cNvSpPr txBox="1"/>
          <p:nvPr/>
        </p:nvSpPr>
        <p:spPr>
          <a:xfrm>
            <a:off x="1181908" y="1463198"/>
            <a:ext cx="9676006" cy="92775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4000" b="1" i="0" strike="noStrike" kern="1200" cap="none" spc="0" normalizeH="0" baseline="0" noProof="0" dirty="0">
                <a:ln>
                  <a:noFill/>
                </a:ln>
                <a:solidFill>
                  <a:srgbClr val="4A9D61"/>
                </a:solidFill>
                <a:effectLst/>
                <a:uLnTx/>
                <a:uFillTx/>
                <a:latin typeface="华文楷体" panose="02010600040101010101" pitchFamily="2" charset="-122"/>
                <a:ea typeface="华文楷体" panose="02010600040101010101" pitchFamily="2" charset="-122"/>
              </a:rPr>
              <a:t>STO</a:t>
            </a:r>
            <a:r>
              <a:rPr kumimoji="0" lang="zh-CN" altLang="en-US" sz="4000" b="1" i="0" strike="noStrike" kern="1200" cap="none" spc="0" normalizeH="0" baseline="0" noProof="0" dirty="0">
                <a:ln>
                  <a:noFill/>
                </a:ln>
                <a:solidFill>
                  <a:srgbClr val="4A9D61"/>
                </a:solidFill>
                <a:effectLst/>
                <a:uLnTx/>
                <a:uFillTx/>
                <a:latin typeface="华文楷体" panose="02010600040101010101" pitchFamily="2" charset="-122"/>
                <a:ea typeface="华文楷体" panose="02010600040101010101" pitchFamily="2" charset="-122"/>
              </a:rPr>
              <a:t>：</a:t>
            </a:r>
            <a:r>
              <a:rPr kumimoji="0" lang="en-US" altLang="zh-CN" sz="4000" b="1" i="0" strike="noStrike" kern="1200" cap="none" spc="0" normalizeH="0" baseline="0" noProof="0" dirty="0">
                <a:ln>
                  <a:noFill/>
                </a:ln>
                <a:solidFill>
                  <a:srgbClr val="4A9D61"/>
                </a:solidFill>
                <a:effectLst/>
                <a:uLnTx/>
                <a:uFillTx/>
                <a:latin typeface="华文楷体" panose="02010600040101010101" pitchFamily="2" charset="-122"/>
                <a:ea typeface="华文楷体" panose="02010600040101010101" pitchFamily="2" charset="-122"/>
              </a:rPr>
              <a:t>Security  Token  Offering</a:t>
            </a:r>
          </a:p>
        </p:txBody>
      </p:sp>
      <p:sp>
        <p:nvSpPr>
          <p:cNvPr id="20" name="矩形 19">
            <a:extLst>
              <a:ext uri="{FF2B5EF4-FFF2-40B4-BE49-F238E27FC236}">
                <a16:creationId xmlns:a16="http://schemas.microsoft.com/office/drawing/2014/main" id="{3806841D-CE77-4ED8-9035-EF6F59C2DDD8}"/>
              </a:ext>
            </a:extLst>
          </p:cNvPr>
          <p:cNvSpPr/>
          <p:nvPr/>
        </p:nvSpPr>
        <p:spPr>
          <a:xfrm>
            <a:off x="4372132" y="2558560"/>
            <a:ext cx="1098550" cy="6451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b="1" dirty="0">
                <a:solidFill>
                  <a:schemeClr val="tx1">
                    <a:lumMod val="95000"/>
                    <a:lumOff val="5000"/>
                  </a:schemeClr>
                </a:solidFill>
                <a:latin typeface="华文楷体" panose="02010600040101010101" pitchFamily="2" charset="-122"/>
                <a:ea typeface="华文楷体" panose="02010600040101010101" pitchFamily="2" charset="-122"/>
              </a:rPr>
              <a:t>证券</a:t>
            </a:r>
          </a:p>
        </p:txBody>
      </p:sp>
      <p:sp>
        <p:nvSpPr>
          <p:cNvPr id="21" name="文本框 20">
            <a:extLst>
              <a:ext uri="{FF2B5EF4-FFF2-40B4-BE49-F238E27FC236}">
                <a16:creationId xmlns:a16="http://schemas.microsoft.com/office/drawing/2014/main" id="{B4F46595-DAB8-4D4C-9DDE-8AC61B712AB8}"/>
              </a:ext>
            </a:extLst>
          </p:cNvPr>
          <p:cNvSpPr txBox="1"/>
          <p:nvPr/>
        </p:nvSpPr>
        <p:spPr>
          <a:xfrm>
            <a:off x="419989" y="4765484"/>
            <a:ext cx="3249457" cy="593560"/>
          </a:xfrm>
          <a:prstGeom prst="rect">
            <a:avLst/>
          </a:prstGeom>
          <a:noFill/>
        </p:spPr>
        <p:txBody>
          <a:bodyPr wrap="square" rtlCol="0">
            <a:spAutoFit/>
          </a:bodyPr>
          <a:lstStyle/>
          <a:p>
            <a:pPr lvl="0" algn="ctr">
              <a:lnSpc>
                <a:spcPct val="150000"/>
              </a:lnSpc>
              <a:defRPr/>
            </a:pPr>
            <a:r>
              <a:rPr lang="zh-CN" altLang="en-US" sz="2400" b="1" noProof="0" dirty="0">
                <a:solidFill>
                  <a:schemeClr val="tx1">
                    <a:lumMod val="95000"/>
                    <a:lumOff val="5000"/>
                  </a:schemeClr>
                </a:solidFill>
                <a:latin typeface="华文楷体" panose="02010600040101010101" pitchFamily="2" charset="-122"/>
                <a:ea typeface="华文楷体" panose="02010600040101010101" pitchFamily="2" charset="-122"/>
              </a:rPr>
              <a:t>股权</a:t>
            </a:r>
            <a:endParaRPr kumimoji="0" lang="zh-CN" altLang="en-US" sz="2400" b="1" i="0" strike="noStrike" kern="1200" cap="none" spc="0" normalizeH="0" baseline="0" noProof="0" dirty="0">
              <a:ln>
                <a:noFill/>
              </a:ln>
              <a:solidFill>
                <a:schemeClr val="tx1">
                  <a:lumMod val="95000"/>
                  <a:lumOff val="5000"/>
                </a:schemeClr>
              </a:solidFill>
              <a:effectLst/>
              <a:uLnTx/>
              <a:uFillTx/>
              <a:latin typeface="华文楷体" panose="02010600040101010101" pitchFamily="2" charset="-122"/>
              <a:ea typeface="华文楷体" panose="02010600040101010101" pitchFamily="2" charset="-122"/>
            </a:endParaRPr>
          </a:p>
        </p:txBody>
      </p:sp>
      <p:sp>
        <p:nvSpPr>
          <p:cNvPr id="22" name="文本框 21">
            <a:extLst>
              <a:ext uri="{FF2B5EF4-FFF2-40B4-BE49-F238E27FC236}">
                <a16:creationId xmlns:a16="http://schemas.microsoft.com/office/drawing/2014/main" id="{FB4AA6FA-93E0-44E2-BD26-6CCBAEC50AA5}"/>
              </a:ext>
            </a:extLst>
          </p:cNvPr>
          <p:cNvSpPr txBox="1"/>
          <p:nvPr/>
        </p:nvSpPr>
        <p:spPr>
          <a:xfrm>
            <a:off x="3017415" y="4765484"/>
            <a:ext cx="3249457" cy="593560"/>
          </a:xfrm>
          <a:prstGeom prst="rect">
            <a:avLst/>
          </a:prstGeom>
          <a:noFill/>
        </p:spPr>
        <p:txBody>
          <a:bodyPr wrap="square" rtlCol="0">
            <a:spAutoFit/>
          </a:bodyPr>
          <a:lstStyle/>
          <a:p>
            <a:pPr lvl="0" algn="ctr">
              <a:lnSpc>
                <a:spcPct val="150000"/>
              </a:lnSpc>
              <a:defRPr/>
            </a:pPr>
            <a:r>
              <a:rPr lang="zh-CN" altLang="en-US" sz="2400" b="1" noProof="0" dirty="0">
                <a:solidFill>
                  <a:schemeClr val="tx1">
                    <a:lumMod val="95000"/>
                    <a:lumOff val="5000"/>
                  </a:schemeClr>
                </a:solidFill>
                <a:latin typeface="华文楷体" panose="02010600040101010101" pitchFamily="2" charset="-122"/>
                <a:ea typeface="华文楷体" panose="02010600040101010101" pitchFamily="2" charset="-122"/>
              </a:rPr>
              <a:t>房地产</a:t>
            </a:r>
            <a:endParaRPr kumimoji="0" lang="zh-CN" altLang="en-US" sz="2400" b="1" i="0" strike="noStrike" kern="1200" cap="none" spc="0" normalizeH="0" baseline="0" noProof="0" dirty="0">
              <a:ln>
                <a:noFill/>
              </a:ln>
              <a:solidFill>
                <a:schemeClr val="tx1">
                  <a:lumMod val="95000"/>
                  <a:lumOff val="5000"/>
                </a:schemeClr>
              </a:solidFill>
              <a:effectLst/>
              <a:uLnTx/>
              <a:uFillTx/>
              <a:latin typeface="华文楷体" panose="02010600040101010101" pitchFamily="2" charset="-122"/>
              <a:ea typeface="华文楷体" panose="02010600040101010101" pitchFamily="2" charset="-122"/>
            </a:endParaRPr>
          </a:p>
        </p:txBody>
      </p:sp>
      <p:sp>
        <p:nvSpPr>
          <p:cNvPr id="23" name="文本框 22">
            <a:extLst>
              <a:ext uri="{FF2B5EF4-FFF2-40B4-BE49-F238E27FC236}">
                <a16:creationId xmlns:a16="http://schemas.microsoft.com/office/drawing/2014/main" id="{A912B8F2-105A-4B85-B611-3662953FD8A2}"/>
              </a:ext>
            </a:extLst>
          </p:cNvPr>
          <p:cNvSpPr txBox="1"/>
          <p:nvPr/>
        </p:nvSpPr>
        <p:spPr>
          <a:xfrm>
            <a:off x="5809936" y="4765484"/>
            <a:ext cx="3249457" cy="593560"/>
          </a:xfrm>
          <a:prstGeom prst="rect">
            <a:avLst/>
          </a:prstGeom>
          <a:noFill/>
        </p:spPr>
        <p:txBody>
          <a:bodyPr wrap="square" rtlCol="0">
            <a:spAutoFit/>
          </a:bodyPr>
          <a:lstStyle/>
          <a:p>
            <a:pPr lvl="0" algn="ctr">
              <a:lnSpc>
                <a:spcPct val="150000"/>
              </a:lnSpc>
              <a:defRPr/>
            </a:pPr>
            <a:r>
              <a:rPr lang="zh-CN" altLang="en-US" sz="2400" b="1" noProof="0" dirty="0">
                <a:solidFill>
                  <a:schemeClr val="tx1">
                    <a:lumMod val="95000"/>
                    <a:lumOff val="5000"/>
                  </a:schemeClr>
                </a:solidFill>
                <a:latin typeface="华文楷体" panose="02010600040101010101" pitchFamily="2" charset="-122"/>
                <a:ea typeface="华文楷体" panose="02010600040101010101" pitchFamily="2" charset="-122"/>
              </a:rPr>
              <a:t>石油</a:t>
            </a:r>
            <a:endParaRPr kumimoji="0" lang="zh-CN" altLang="en-US" sz="2400" b="1" i="0" strike="noStrike" kern="1200" cap="none" spc="0" normalizeH="0" baseline="0" noProof="0" dirty="0">
              <a:ln>
                <a:noFill/>
              </a:ln>
              <a:solidFill>
                <a:schemeClr val="tx1">
                  <a:lumMod val="95000"/>
                  <a:lumOff val="5000"/>
                </a:schemeClr>
              </a:solidFill>
              <a:effectLst/>
              <a:uLnTx/>
              <a:uFillTx/>
              <a:latin typeface="华文楷体" panose="02010600040101010101" pitchFamily="2" charset="-122"/>
              <a:ea typeface="华文楷体" panose="02010600040101010101" pitchFamily="2" charset="-122"/>
            </a:endParaRPr>
          </a:p>
        </p:txBody>
      </p:sp>
      <p:sp>
        <p:nvSpPr>
          <p:cNvPr id="24" name="矩形 23">
            <a:extLst>
              <a:ext uri="{FF2B5EF4-FFF2-40B4-BE49-F238E27FC236}">
                <a16:creationId xmlns:a16="http://schemas.microsoft.com/office/drawing/2014/main" id="{8349E7FC-95E3-432E-8391-489ECD4B33B3}"/>
              </a:ext>
            </a:extLst>
          </p:cNvPr>
          <p:cNvSpPr/>
          <p:nvPr/>
        </p:nvSpPr>
        <p:spPr>
          <a:xfrm>
            <a:off x="6181881" y="2558560"/>
            <a:ext cx="1098550" cy="6451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b="1" dirty="0">
                <a:solidFill>
                  <a:schemeClr val="tx1">
                    <a:lumMod val="95000"/>
                    <a:lumOff val="5000"/>
                  </a:schemeClr>
                </a:solidFill>
                <a:latin typeface="华文楷体" panose="02010600040101010101" pitchFamily="2" charset="-122"/>
                <a:ea typeface="华文楷体" panose="02010600040101010101" pitchFamily="2" charset="-122"/>
              </a:rPr>
              <a:t>通证</a:t>
            </a:r>
          </a:p>
        </p:txBody>
      </p:sp>
      <p:sp>
        <p:nvSpPr>
          <p:cNvPr id="25" name="矩形 24">
            <a:extLst>
              <a:ext uri="{FF2B5EF4-FFF2-40B4-BE49-F238E27FC236}">
                <a16:creationId xmlns:a16="http://schemas.microsoft.com/office/drawing/2014/main" id="{68334CBF-0DE6-48C6-B260-ED4F2F79BD48}"/>
              </a:ext>
            </a:extLst>
          </p:cNvPr>
          <p:cNvSpPr/>
          <p:nvPr/>
        </p:nvSpPr>
        <p:spPr>
          <a:xfrm>
            <a:off x="7875420" y="2558560"/>
            <a:ext cx="1098550" cy="6451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b="1" dirty="0">
                <a:solidFill>
                  <a:schemeClr val="tx1">
                    <a:lumMod val="95000"/>
                    <a:lumOff val="5000"/>
                  </a:schemeClr>
                </a:solidFill>
                <a:latin typeface="华文楷体" panose="02010600040101010101" pitchFamily="2" charset="-122"/>
                <a:ea typeface="华文楷体" panose="02010600040101010101" pitchFamily="2" charset="-122"/>
              </a:rPr>
              <a:t>发行</a:t>
            </a:r>
          </a:p>
        </p:txBody>
      </p:sp>
      <p:sp>
        <p:nvSpPr>
          <p:cNvPr id="26" name="文本框 25">
            <a:extLst>
              <a:ext uri="{FF2B5EF4-FFF2-40B4-BE49-F238E27FC236}">
                <a16:creationId xmlns:a16="http://schemas.microsoft.com/office/drawing/2014/main" id="{E33C5F22-DD64-43AD-B9BF-1A69374176C5}"/>
              </a:ext>
            </a:extLst>
          </p:cNvPr>
          <p:cNvSpPr txBox="1"/>
          <p:nvPr/>
        </p:nvSpPr>
        <p:spPr>
          <a:xfrm>
            <a:off x="8397726" y="4765483"/>
            <a:ext cx="3249457" cy="593560"/>
          </a:xfrm>
          <a:prstGeom prst="rect">
            <a:avLst/>
          </a:prstGeom>
          <a:noFill/>
        </p:spPr>
        <p:txBody>
          <a:bodyPr wrap="square" rtlCol="0">
            <a:spAutoFit/>
          </a:bodyPr>
          <a:lstStyle/>
          <a:p>
            <a:pPr lvl="0" algn="ctr">
              <a:lnSpc>
                <a:spcPct val="150000"/>
              </a:lnSpc>
              <a:defRPr/>
            </a:pPr>
            <a:r>
              <a:rPr kumimoji="0" lang="zh-CN" altLang="en-US" sz="2400" b="1" i="0" strike="noStrike" kern="1200" cap="none" spc="0" normalizeH="0" baseline="0" noProof="0" dirty="0">
                <a:ln>
                  <a:noFill/>
                </a:ln>
                <a:solidFill>
                  <a:schemeClr val="tx1">
                    <a:lumMod val="95000"/>
                    <a:lumOff val="5000"/>
                  </a:schemeClr>
                </a:solidFill>
                <a:effectLst/>
                <a:uLnTx/>
                <a:uFillTx/>
                <a:latin typeface="华文楷体" panose="02010600040101010101" pitchFamily="2" charset="-122"/>
                <a:ea typeface="华文楷体" panose="02010600040101010101" pitchFamily="2" charset="-122"/>
              </a:rPr>
              <a:t>债券</a:t>
            </a:r>
          </a:p>
        </p:txBody>
      </p:sp>
      <p:sp>
        <p:nvSpPr>
          <p:cNvPr id="27" name="标题 1">
            <a:extLst>
              <a:ext uri="{FF2B5EF4-FFF2-40B4-BE49-F238E27FC236}">
                <a16:creationId xmlns:a16="http://schemas.microsoft.com/office/drawing/2014/main" id="{A801D2F8-EEA9-489A-B5FB-D8A976F1704F}"/>
              </a:ext>
            </a:extLst>
          </p:cNvPr>
          <p:cNvSpPr>
            <a:spLocks noGrp="1"/>
          </p:cNvSpPr>
          <p:nvPr/>
        </p:nvSpPr>
        <p:spPr>
          <a:xfrm>
            <a:off x="1336040" y="5429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dirty="0">
                <a:latin typeface="华文楷体" panose="02010600040101010101" pitchFamily="2" charset="-122"/>
                <a:ea typeface="华文楷体" panose="02010600040101010101" pitchFamily="2" charset="-122"/>
                <a:sym typeface="+mn-ea"/>
              </a:rPr>
              <a:t>什么是 </a:t>
            </a:r>
            <a:r>
              <a:rPr lang="en-US" altLang="zh-CN" sz="4000" b="1" dirty="0">
                <a:latin typeface="华文楷体" panose="02010600040101010101" pitchFamily="2" charset="-122"/>
                <a:ea typeface="华文楷体" panose="02010600040101010101" pitchFamily="2" charset="-122"/>
                <a:sym typeface="+mn-ea"/>
              </a:rPr>
              <a:t>STO </a:t>
            </a:r>
            <a:r>
              <a:rPr lang="zh-CN" altLang="en-US" sz="4000" b="1" dirty="0">
                <a:latin typeface="华文楷体" panose="02010600040101010101" pitchFamily="2" charset="-122"/>
                <a:ea typeface="华文楷体" panose="02010600040101010101" pitchFamily="2" charset="-122"/>
                <a:sym typeface="+mn-ea"/>
              </a:rPr>
              <a:t>？</a:t>
            </a:r>
            <a:endParaRPr lang="zh-CN" altLang="en-US" sz="4000" b="1" dirty="0">
              <a:latin typeface="华文楷体" panose="02010600040101010101" pitchFamily="2" charset="-122"/>
              <a:ea typeface="华文楷体" panose="02010600040101010101" pitchFamily="2" charset="-122"/>
            </a:endParaRPr>
          </a:p>
        </p:txBody>
      </p:sp>
      <p:sp>
        <p:nvSpPr>
          <p:cNvPr id="28" name="矩形 27">
            <a:extLst>
              <a:ext uri="{FF2B5EF4-FFF2-40B4-BE49-F238E27FC236}">
                <a16:creationId xmlns:a16="http://schemas.microsoft.com/office/drawing/2014/main" id="{19CA8CCA-9F61-43F1-B8A6-7E6764A5AD1B}"/>
              </a:ext>
            </a:extLst>
          </p:cNvPr>
          <p:cNvSpPr/>
          <p:nvPr/>
        </p:nvSpPr>
        <p:spPr>
          <a:xfrm>
            <a:off x="951865" y="941070"/>
            <a:ext cx="116840" cy="351790"/>
          </a:xfrm>
          <a:prstGeom prst="rect">
            <a:avLst/>
          </a:prstGeom>
          <a:solidFill>
            <a:srgbClr val="4A9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29" name="立方体 28">
            <a:extLst>
              <a:ext uri="{FF2B5EF4-FFF2-40B4-BE49-F238E27FC236}">
                <a16:creationId xmlns:a16="http://schemas.microsoft.com/office/drawing/2014/main" id="{5006A711-FEDE-413E-A156-86A1C3C46CCE}"/>
              </a:ext>
            </a:extLst>
          </p:cNvPr>
          <p:cNvSpPr/>
          <p:nvPr/>
        </p:nvSpPr>
        <p:spPr>
          <a:xfrm>
            <a:off x="1240155" y="3498850"/>
            <a:ext cx="1574800" cy="1079500"/>
          </a:xfrm>
          <a:prstGeom prst="cube">
            <a:avLst/>
          </a:prstGeom>
          <a:solidFill>
            <a:srgbClr val="4A9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30" name="立方体 29">
            <a:extLst>
              <a:ext uri="{FF2B5EF4-FFF2-40B4-BE49-F238E27FC236}">
                <a16:creationId xmlns:a16="http://schemas.microsoft.com/office/drawing/2014/main" id="{D25DFF3F-03C2-409E-8E8F-27D6A3179749}"/>
              </a:ext>
            </a:extLst>
          </p:cNvPr>
          <p:cNvSpPr/>
          <p:nvPr/>
        </p:nvSpPr>
        <p:spPr>
          <a:xfrm>
            <a:off x="3846830" y="3498850"/>
            <a:ext cx="1574800" cy="1079500"/>
          </a:xfrm>
          <a:prstGeom prst="cube">
            <a:avLst/>
          </a:prstGeom>
          <a:solidFill>
            <a:srgbClr val="4A9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31" name="立方体 30">
            <a:extLst>
              <a:ext uri="{FF2B5EF4-FFF2-40B4-BE49-F238E27FC236}">
                <a16:creationId xmlns:a16="http://schemas.microsoft.com/office/drawing/2014/main" id="{B89F2818-F338-4BA1-8037-16AE057773E7}"/>
              </a:ext>
            </a:extLst>
          </p:cNvPr>
          <p:cNvSpPr/>
          <p:nvPr/>
        </p:nvSpPr>
        <p:spPr>
          <a:xfrm>
            <a:off x="6639560" y="3498850"/>
            <a:ext cx="1574800" cy="1079500"/>
          </a:xfrm>
          <a:prstGeom prst="cube">
            <a:avLst/>
          </a:prstGeom>
          <a:solidFill>
            <a:srgbClr val="4A9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32" name="立方体 31">
            <a:extLst>
              <a:ext uri="{FF2B5EF4-FFF2-40B4-BE49-F238E27FC236}">
                <a16:creationId xmlns:a16="http://schemas.microsoft.com/office/drawing/2014/main" id="{EA7F0D7D-20B5-4FEA-BE33-772718D6E2A2}"/>
              </a:ext>
            </a:extLst>
          </p:cNvPr>
          <p:cNvSpPr/>
          <p:nvPr/>
        </p:nvSpPr>
        <p:spPr>
          <a:xfrm>
            <a:off x="9235440" y="3498850"/>
            <a:ext cx="1574800" cy="1079500"/>
          </a:xfrm>
          <a:prstGeom prst="cube">
            <a:avLst/>
          </a:prstGeom>
          <a:solidFill>
            <a:srgbClr val="4A9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pic>
        <p:nvPicPr>
          <p:cNvPr id="33" name="图片 32" descr="股票">
            <a:extLst>
              <a:ext uri="{FF2B5EF4-FFF2-40B4-BE49-F238E27FC236}">
                <a16:creationId xmlns:a16="http://schemas.microsoft.com/office/drawing/2014/main" id="{93F0688B-D474-4E29-B57B-D4172A890EFA}"/>
              </a:ext>
            </a:extLst>
          </p:cNvPr>
          <p:cNvPicPr>
            <a:picLocks noChangeAspect="1"/>
          </p:cNvPicPr>
          <p:nvPr/>
        </p:nvPicPr>
        <p:blipFill>
          <a:blip r:embed="rId3"/>
          <a:stretch>
            <a:fillRect/>
          </a:stretch>
        </p:blipFill>
        <p:spPr>
          <a:xfrm>
            <a:off x="1640840" y="3919220"/>
            <a:ext cx="486410" cy="471805"/>
          </a:xfrm>
          <a:prstGeom prst="rect">
            <a:avLst/>
          </a:prstGeom>
        </p:spPr>
      </p:pic>
      <p:pic>
        <p:nvPicPr>
          <p:cNvPr id="34" name="图片 33" descr="房地产">
            <a:extLst>
              <a:ext uri="{FF2B5EF4-FFF2-40B4-BE49-F238E27FC236}">
                <a16:creationId xmlns:a16="http://schemas.microsoft.com/office/drawing/2014/main" id="{4D01A22D-6FFE-42DC-BAAB-334B4DFBB256}"/>
              </a:ext>
            </a:extLst>
          </p:cNvPr>
          <p:cNvPicPr>
            <a:picLocks noChangeAspect="1"/>
          </p:cNvPicPr>
          <p:nvPr/>
        </p:nvPicPr>
        <p:blipFill>
          <a:blip r:embed="rId4"/>
          <a:stretch>
            <a:fillRect/>
          </a:stretch>
        </p:blipFill>
        <p:spPr>
          <a:xfrm>
            <a:off x="4263390" y="3902710"/>
            <a:ext cx="487045" cy="513715"/>
          </a:xfrm>
          <a:prstGeom prst="rect">
            <a:avLst/>
          </a:prstGeom>
        </p:spPr>
      </p:pic>
      <p:pic>
        <p:nvPicPr>
          <p:cNvPr id="35" name="图片 34" descr="石油">
            <a:extLst>
              <a:ext uri="{FF2B5EF4-FFF2-40B4-BE49-F238E27FC236}">
                <a16:creationId xmlns:a16="http://schemas.microsoft.com/office/drawing/2014/main" id="{D0A34FFF-B592-4A84-B2E8-BA7EF205EFE0}"/>
              </a:ext>
            </a:extLst>
          </p:cNvPr>
          <p:cNvPicPr>
            <a:picLocks noChangeAspect="1"/>
          </p:cNvPicPr>
          <p:nvPr/>
        </p:nvPicPr>
        <p:blipFill>
          <a:blip r:embed="rId5"/>
          <a:stretch>
            <a:fillRect/>
          </a:stretch>
        </p:blipFill>
        <p:spPr>
          <a:xfrm>
            <a:off x="7218680" y="3951605"/>
            <a:ext cx="342900" cy="439420"/>
          </a:xfrm>
          <a:prstGeom prst="rect">
            <a:avLst/>
          </a:prstGeom>
        </p:spPr>
      </p:pic>
      <p:pic>
        <p:nvPicPr>
          <p:cNvPr id="36" name="图片 35" descr="债券">
            <a:extLst>
              <a:ext uri="{FF2B5EF4-FFF2-40B4-BE49-F238E27FC236}">
                <a16:creationId xmlns:a16="http://schemas.microsoft.com/office/drawing/2014/main" id="{33766EE7-1B0E-44B5-BDCB-011A155FA5D1}"/>
              </a:ext>
            </a:extLst>
          </p:cNvPr>
          <p:cNvPicPr>
            <a:picLocks noChangeAspect="1"/>
          </p:cNvPicPr>
          <p:nvPr/>
        </p:nvPicPr>
        <p:blipFill>
          <a:blip r:embed="rId6"/>
          <a:stretch>
            <a:fillRect/>
          </a:stretch>
        </p:blipFill>
        <p:spPr>
          <a:xfrm>
            <a:off x="9733280" y="3909060"/>
            <a:ext cx="408940" cy="494665"/>
          </a:xfrm>
          <a:prstGeom prst="rect">
            <a:avLst/>
          </a:prstGeom>
        </p:spPr>
      </p:pic>
      <p:pic>
        <p:nvPicPr>
          <p:cNvPr id="37" name="图片 36" descr="logo">
            <a:extLst>
              <a:ext uri="{FF2B5EF4-FFF2-40B4-BE49-F238E27FC236}">
                <a16:creationId xmlns:a16="http://schemas.microsoft.com/office/drawing/2014/main" id="{57EEE51D-D87C-48D9-9DBE-A8068BA99A4C}"/>
              </a:ext>
            </a:extLst>
          </p:cNvPr>
          <p:cNvPicPr>
            <a:picLocks noChangeAspect="1"/>
          </p:cNvPicPr>
          <p:nvPr/>
        </p:nvPicPr>
        <p:blipFill>
          <a:blip r:embed="rId7"/>
          <a:stretch>
            <a:fillRect/>
          </a:stretch>
        </p:blipFill>
        <p:spPr>
          <a:xfrm>
            <a:off x="951865" y="6177280"/>
            <a:ext cx="1216660" cy="244475"/>
          </a:xfrm>
          <a:prstGeom prst="rect">
            <a:avLst/>
          </a:prstGeom>
        </p:spPr>
      </p:pic>
    </p:spTree>
    <p:extLst>
      <p:ext uri="{BB962C8B-B14F-4D97-AF65-F5344CB8AC3E}">
        <p14:creationId xmlns:p14="http://schemas.microsoft.com/office/powerpoint/2010/main" val="331824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5"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830A17-F0EA-42F5-8F9C-F1F07FA5BD3B}"/>
              </a:ext>
            </a:extLst>
          </p:cNvPr>
          <p:cNvSpPr>
            <a:spLocks noGrp="1"/>
          </p:cNvSpPr>
          <p:nvPr>
            <p:ph type="title"/>
          </p:nvPr>
        </p:nvSpPr>
        <p:spPr/>
        <p:txBody>
          <a:bodyPr/>
          <a:lstStyle/>
          <a:p>
            <a:r>
              <a:rPr lang="en-US" altLang="zh-CN" dirty="0"/>
              <a:t>Security Token</a:t>
            </a:r>
            <a:r>
              <a:rPr lang="zh-CN" altLang="en-US" dirty="0"/>
              <a:t>的生成标准更加严格</a:t>
            </a:r>
          </a:p>
        </p:txBody>
      </p:sp>
      <p:graphicFrame>
        <p:nvGraphicFramePr>
          <p:cNvPr id="4" name="表格 3">
            <a:extLst>
              <a:ext uri="{FF2B5EF4-FFF2-40B4-BE49-F238E27FC236}">
                <a16:creationId xmlns:a16="http://schemas.microsoft.com/office/drawing/2014/main" id="{1DAADCDA-7FE4-4167-943E-6FD4CB846257}"/>
              </a:ext>
            </a:extLst>
          </p:cNvPr>
          <p:cNvGraphicFramePr/>
          <p:nvPr>
            <p:extLst>
              <p:ext uri="{D42A27DB-BD31-4B8C-83A1-F6EECF244321}">
                <p14:modId xmlns:p14="http://schemas.microsoft.com/office/powerpoint/2010/main" val="266664487"/>
              </p:ext>
            </p:extLst>
          </p:nvPr>
        </p:nvGraphicFramePr>
        <p:xfrm>
          <a:off x="641350" y="1103738"/>
          <a:ext cx="10568940" cy="4903167"/>
        </p:xfrm>
        <a:graphic>
          <a:graphicData uri="http://schemas.openxmlformats.org/drawingml/2006/table">
            <a:tbl>
              <a:tblPr firstRow="1" bandRow="1">
                <a:tableStyleId>{5940675A-B579-460E-94D1-54222C63F5DA}</a:tableStyleId>
              </a:tblPr>
              <a:tblGrid>
                <a:gridCol w="1089660">
                  <a:extLst>
                    <a:ext uri="{9D8B030D-6E8A-4147-A177-3AD203B41FA5}">
                      <a16:colId xmlns:a16="http://schemas.microsoft.com/office/drawing/2014/main" val="20000"/>
                    </a:ext>
                  </a:extLst>
                </a:gridCol>
                <a:gridCol w="1251585">
                  <a:extLst>
                    <a:ext uri="{9D8B030D-6E8A-4147-A177-3AD203B41FA5}">
                      <a16:colId xmlns:a16="http://schemas.microsoft.com/office/drawing/2014/main" val="20001"/>
                    </a:ext>
                  </a:extLst>
                </a:gridCol>
                <a:gridCol w="8227695">
                  <a:extLst>
                    <a:ext uri="{9D8B030D-6E8A-4147-A177-3AD203B41FA5}">
                      <a16:colId xmlns:a16="http://schemas.microsoft.com/office/drawing/2014/main" val="20002"/>
                    </a:ext>
                  </a:extLst>
                </a:gridCol>
              </a:tblGrid>
              <a:tr h="452100">
                <a:tc>
                  <a:txBody>
                    <a:bodyPr/>
                    <a:lstStyle/>
                    <a:p>
                      <a:pPr indent="0" algn="ctr">
                        <a:buNone/>
                      </a:pPr>
                      <a:r>
                        <a:rPr lang="en-US" sz="1400" b="0" kern="100" dirty="0">
                          <a:solidFill>
                            <a:schemeClr val="bg1"/>
                          </a:solidFill>
                          <a:effectLst/>
                          <a:latin typeface="华文楷体" panose="02010600040101010101" pitchFamily="2" charset="-122"/>
                          <a:ea typeface="华文楷体" panose="02010600040101010101" pitchFamily="2" charset="-122"/>
                        </a:rPr>
                        <a:t>标准类型</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indent="0" algn="ctr">
                        <a:buNone/>
                      </a:pPr>
                      <a:r>
                        <a:rPr lang="en-US" sz="1400" b="0" kern="100" dirty="0">
                          <a:solidFill>
                            <a:schemeClr val="bg1"/>
                          </a:solidFill>
                          <a:effectLst/>
                          <a:latin typeface="华文楷体" panose="02010600040101010101" pitchFamily="2" charset="-122"/>
                          <a:ea typeface="华文楷体" panose="02010600040101010101" pitchFamily="2" charset="-122"/>
                        </a:rPr>
                        <a:t>发布平台</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indent="0" algn="ctr">
                        <a:buNone/>
                      </a:pPr>
                      <a:r>
                        <a:rPr lang="en-US" sz="1400" b="0" kern="100" dirty="0">
                          <a:solidFill>
                            <a:schemeClr val="bg1"/>
                          </a:solidFill>
                          <a:effectLst/>
                          <a:latin typeface="华文楷体" panose="02010600040101010101" pitchFamily="2" charset="-122"/>
                          <a:ea typeface="华文楷体" panose="02010600040101010101" pitchFamily="2" charset="-122"/>
                        </a:rPr>
                        <a:t>标准特点</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extLst>
                  <a:ext uri="{0D108BD9-81ED-4DB2-BD59-A6C34878D82A}">
                    <a16:rowId xmlns:a16="http://schemas.microsoft.com/office/drawing/2014/main" val="10000"/>
                  </a:ext>
                </a:extLst>
              </a:tr>
              <a:tr h="1527055">
                <a:tc>
                  <a:txBody>
                    <a:bodyPr/>
                    <a:lstStyle/>
                    <a:p>
                      <a:pPr algn="ctr">
                        <a:lnSpc>
                          <a:spcPct val="150000"/>
                        </a:lnSpc>
                        <a:spcAft>
                          <a:spcPts val="0"/>
                        </a:spcAft>
                      </a:pPr>
                      <a:r>
                        <a:rPr lang="en-US" sz="1400" kern="100" dirty="0">
                          <a:solidFill>
                            <a:schemeClr val="bg1"/>
                          </a:solidFill>
                          <a:effectLst/>
                          <a:latin typeface="华文楷体" panose="02010600040101010101" pitchFamily="2" charset="-122"/>
                          <a:ea typeface="华文楷体" panose="02010600040101010101" pitchFamily="2" charset="-122"/>
                          <a:sym typeface="+mn-ea"/>
                        </a:rPr>
                        <a:t>ST20 Token</a:t>
                      </a:r>
                      <a:endParaRPr lang="en-US" altLang="zh-CN" sz="1400" b="1" kern="100" dirty="0">
                        <a:solidFill>
                          <a:schemeClr val="bg1"/>
                        </a:solidFill>
                        <a:effectLst/>
                        <a:highlight>
                          <a:srgbClr val="E8F4EE"/>
                        </a:highlight>
                        <a:latin typeface="华文楷体" panose="02010600040101010101" pitchFamily="2" charset="-122"/>
                        <a:ea typeface="华文楷体" panose="02010600040101010101" pitchFamily="2" charset="-122"/>
                        <a:cs typeface="苹方-简" panose="020B0400000000000000" charset="-122"/>
                        <a:sym typeface="+mn-ea"/>
                      </a:endParaRP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indent="0" algn="ctr">
                        <a:buNone/>
                      </a:pPr>
                      <a:r>
                        <a:rPr lang="en-US" sz="1400" kern="100" dirty="0">
                          <a:effectLst/>
                          <a:latin typeface="华文楷体" panose="02010600040101010101" pitchFamily="2" charset="-122"/>
                          <a:ea typeface="华文楷体" panose="02010600040101010101" pitchFamily="2" charset="-122"/>
                          <a:sym typeface="+mn-ea"/>
                        </a:rPr>
                        <a:t>Polymath.</a:t>
                      </a:r>
                      <a:endParaRPr lang="en-US" altLang="en-US" sz="1400" b="0" kern="100" dirty="0">
                        <a:solidFill>
                          <a:srgbClr val="333333"/>
                        </a:solidFill>
                        <a:effectLst/>
                        <a:highlight>
                          <a:srgbClr val="E8F4EE"/>
                        </a:highlight>
                        <a:latin typeface="华文楷体" panose="02010600040101010101" pitchFamily="2" charset="-122"/>
                        <a:ea typeface="华文楷体" panose="02010600040101010101" pitchFamily="2" charset="-122"/>
                        <a:cs typeface="苹方-简" panose="020B0400000000000000" charset="-122"/>
                        <a:sym typeface="+mn-ea"/>
                      </a:endParaRP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8F4EE"/>
                    </a:solidFill>
                  </a:tcPr>
                </a:tc>
                <a:tc>
                  <a:txBody>
                    <a:bodyPr/>
                    <a:lstStyle/>
                    <a:p>
                      <a:pPr algn="l">
                        <a:lnSpc>
                          <a:spcPct val="150000"/>
                        </a:lnSpc>
                        <a:spcAft>
                          <a:spcPts val="0"/>
                        </a:spcAft>
                      </a:pPr>
                      <a:r>
                        <a:rPr lang="en-US" altLang="zh-CN" sz="1400" kern="100" dirty="0">
                          <a:solidFill>
                            <a:schemeClr val="dk1"/>
                          </a:solidFill>
                          <a:effectLst/>
                          <a:latin typeface="华文楷体" panose="02010600040101010101" pitchFamily="2" charset="-122"/>
                          <a:ea typeface="华文楷体" panose="02010600040101010101" pitchFamily="2" charset="-122"/>
                          <a:sym typeface="+mn-ea"/>
                        </a:rPr>
                        <a:t>1</a:t>
                      </a:r>
                      <a:r>
                        <a:rPr lang="zh-CN" altLang="en-US" sz="1400" kern="100" dirty="0">
                          <a:solidFill>
                            <a:schemeClr val="dk1"/>
                          </a:solidFill>
                          <a:effectLst/>
                          <a:latin typeface="华文楷体" panose="02010600040101010101" pitchFamily="2" charset="-122"/>
                          <a:ea typeface="华文楷体" panose="02010600040101010101" pitchFamily="2" charset="-122"/>
                          <a:sym typeface="+mn-ea"/>
                        </a:rPr>
                        <a:t>）将财务安全要求嵌入到证券型通证的设计中，简化了在区块链上启动金融产品的过程。</a:t>
                      </a:r>
                      <a:endParaRPr lang="en-US" altLang="zh-CN" sz="1400" kern="100" dirty="0">
                        <a:solidFill>
                          <a:schemeClr val="dk1"/>
                        </a:solidFill>
                        <a:effectLst/>
                        <a:latin typeface="华文楷体" panose="02010600040101010101" pitchFamily="2" charset="-122"/>
                        <a:ea typeface="华文楷体" panose="02010600040101010101" pitchFamily="2" charset="-122"/>
                        <a:cs typeface="+mn-cs"/>
                        <a:sym typeface="+mn-ea"/>
                      </a:endParaRPr>
                    </a:p>
                    <a:p>
                      <a:pPr algn="l">
                        <a:lnSpc>
                          <a:spcPct val="150000"/>
                        </a:lnSpc>
                        <a:spcAft>
                          <a:spcPts val="0"/>
                        </a:spcAft>
                      </a:pPr>
                      <a:r>
                        <a:rPr lang="en-US" altLang="zh-CN" sz="1400" kern="100" dirty="0">
                          <a:solidFill>
                            <a:schemeClr val="dk1"/>
                          </a:solidFill>
                          <a:effectLst/>
                          <a:latin typeface="华文楷体" panose="02010600040101010101" pitchFamily="2" charset="-122"/>
                          <a:ea typeface="华文楷体" panose="02010600040101010101" pitchFamily="2" charset="-122"/>
                          <a:sym typeface="+mn-ea"/>
                        </a:rPr>
                        <a:t>2</a:t>
                      </a:r>
                      <a:r>
                        <a:rPr lang="zh-CN" altLang="en-US" sz="1400" kern="100" dirty="0">
                          <a:solidFill>
                            <a:schemeClr val="dk1"/>
                          </a:solidFill>
                          <a:effectLst/>
                          <a:latin typeface="华文楷体" panose="02010600040101010101" pitchFamily="2" charset="-122"/>
                          <a:ea typeface="华文楷体" panose="02010600040101010101" pitchFamily="2" charset="-122"/>
                          <a:sym typeface="+mn-ea"/>
                        </a:rPr>
                        <a:t>）平台聚合了 </a:t>
                      </a:r>
                      <a:r>
                        <a:rPr lang="en-US" sz="1400" kern="100" dirty="0">
                          <a:solidFill>
                            <a:schemeClr val="dk1"/>
                          </a:solidFill>
                          <a:effectLst/>
                          <a:latin typeface="华文楷体" panose="02010600040101010101" pitchFamily="2" charset="-122"/>
                          <a:ea typeface="华文楷体" panose="02010600040101010101" pitchFamily="2" charset="-122"/>
                          <a:sym typeface="+mn-ea"/>
                        </a:rPr>
                        <a:t>KYC </a:t>
                      </a:r>
                      <a:r>
                        <a:rPr lang="zh-CN" altLang="en-US" sz="1400" kern="100" dirty="0">
                          <a:solidFill>
                            <a:schemeClr val="dk1"/>
                          </a:solidFill>
                          <a:effectLst/>
                          <a:latin typeface="华文楷体" panose="02010600040101010101" pitchFamily="2" charset="-122"/>
                          <a:ea typeface="华文楷体" panose="02010600040101010101" pitchFamily="2" charset="-122"/>
                          <a:sym typeface="+mn-ea"/>
                        </a:rPr>
                        <a:t>服务商、法律顾问、技术开发者以及投资者。</a:t>
                      </a:r>
                      <a:endParaRPr lang="zh-CN" altLang="en-US" sz="1400" kern="100" dirty="0">
                        <a:solidFill>
                          <a:schemeClr val="dk1"/>
                        </a:solidFill>
                        <a:effectLst/>
                        <a:latin typeface="华文楷体" panose="02010600040101010101" pitchFamily="2" charset="-122"/>
                        <a:ea typeface="华文楷体" panose="02010600040101010101" pitchFamily="2" charset="-122"/>
                        <a:cs typeface="+mn-cs"/>
                        <a:sym typeface="+mn-ea"/>
                      </a:endParaRPr>
                    </a:p>
                    <a:p>
                      <a:pPr algn="l">
                        <a:lnSpc>
                          <a:spcPct val="150000"/>
                        </a:lnSpc>
                        <a:spcAft>
                          <a:spcPts val="0"/>
                        </a:spcAft>
                      </a:pPr>
                      <a:r>
                        <a:rPr lang="en-US" altLang="zh-CN" sz="1400" kern="100" dirty="0">
                          <a:solidFill>
                            <a:schemeClr val="dk1"/>
                          </a:solidFill>
                          <a:effectLst/>
                          <a:latin typeface="华文楷体" panose="02010600040101010101" pitchFamily="2" charset="-122"/>
                          <a:ea typeface="华文楷体" panose="02010600040101010101" pitchFamily="2" charset="-122"/>
                          <a:sym typeface="+mn-ea"/>
                        </a:rPr>
                        <a:t>3</a:t>
                      </a:r>
                      <a:r>
                        <a:rPr lang="zh-CN" altLang="en-US" sz="1400" kern="100" dirty="0">
                          <a:solidFill>
                            <a:schemeClr val="dk1"/>
                          </a:solidFill>
                          <a:effectLst/>
                          <a:latin typeface="华文楷体" panose="02010600040101010101" pitchFamily="2" charset="-122"/>
                          <a:ea typeface="华文楷体" panose="02010600040101010101" pitchFamily="2" charset="-122"/>
                          <a:sym typeface="+mn-ea"/>
                        </a:rPr>
                        <a:t>）可以帮助用户限制交易，保障资金安全。</a:t>
                      </a:r>
                      <a:endParaRPr lang="zh-CN" altLang="en-US" sz="1400" b="0" dirty="0">
                        <a:solidFill>
                          <a:srgbClr val="333333"/>
                        </a:solidFill>
                        <a:highlight>
                          <a:srgbClr val="E8F4EE"/>
                        </a:highlight>
                        <a:latin typeface="华文楷体" panose="02010600040101010101" pitchFamily="2" charset="-122"/>
                        <a:ea typeface="华文楷体" panose="02010600040101010101" pitchFamily="2" charset="-122"/>
                        <a:cs typeface="苹方-简" panose="020B0400000000000000" charset="-122"/>
                      </a:endParaRPr>
                    </a:p>
                  </a:txBody>
                  <a:tcPr marL="136525" marR="136525" marT="136525" marB="136525"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8F4EE"/>
                    </a:solidFill>
                  </a:tcPr>
                </a:tc>
                <a:extLst>
                  <a:ext uri="{0D108BD9-81ED-4DB2-BD59-A6C34878D82A}">
                    <a16:rowId xmlns:a16="http://schemas.microsoft.com/office/drawing/2014/main" val="10001"/>
                  </a:ext>
                </a:extLst>
              </a:tr>
              <a:tr h="1396957">
                <a:tc>
                  <a:txBody>
                    <a:bodyPr/>
                    <a:lstStyle/>
                    <a:p>
                      <a:pPr algn="ctr">
                        <a:lnSpc>
                          <a:spcPct val="150000"/>
                        </a:lnSpc>
                        <a:spcAft>
                          <a:spcPts val="0"/>
                        </a:spcAft>
                      </a:pPr>
                      <a:r>
                        <a:rPr lang="en-US" sz="1400" kern="100" dirty="0">
                          <a:solidFill>
                            <a:schemeClr val="bg1"/>
                          </a:solidFill>
                          <a:effectLst/>
                          <a:latin typeface="华文楷体" panose="02010600040101010101" pitchFamily="2" charset="-122"/>
                          <a:ea typeface="华文楷体" panose="02010600040101010101" pitchFamily="2" charset="-122"/>
                          <a:sym typeface="+mn-ea"/>
                        </a:rPr>
                        <a:t>R-token</a:t>
                      </a:r>
                      <a:endParaRPr lang="en-US" altLang="zh-CN" sz="1400" b="1" kern="100" dirty="0">
                        <a:solidFill>
                          <a:schemeClr val="bg1"/>
                        </a:solidFill>
                        <a:effectLst/>
                        <a:highlight>
                          <a:srgbClr val="CDE7D9"/>
                        </a:highlight>
                        <a:latin typeface="华文楷体" panose="02010600040101010101" pitchFamily="2" charset="-122"/>
                        <a:ea typeface="华文楷体" panose="02010600040101010101" pitchFamily="2" charset="-122"/>
                        <a:cs typeface="苹方-简" panose="020B0400000000000000" charset="-122"/>
                        <a:sym typeface="+mn-ea"/>
                      </a:endParaRP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indent="0" algn="ctr">
                        <a:buNone/>
                      </a:pPr>
                      <a:r>
                        <a:rPr lang="en-US" sz="1400" kern="100" dirty="0">
                          <a:effectLst/>
                          <a:latin typeface="华文楷体" panose="02010600040101010101" pitchFamily="2" charset="-122"/>
                          <a:ea typeface="华文楷体" panose="02010600040101010101" pitchFamily="2" charset="-122"/>
                          <a:sym typeface="+mn-ea"/>
                        </a:rPr>
                        <a:t>Harbor.</a:t>
                      </a:r>
                      <a:endParaRPr lang="en-US" altLang="en-US" sz="1400" b="0" kern="100" dirty="0">
                        <a:solidFill>
                          <a:srgbClr val="333333"/>
                        </a:solidFill>
                        <a:effectLst/>
                        <a:highlight>
                          <a:srgbClr val="CDE7D9"/>
                        </a:highlight>
                        <a:latin typeface="华文楷体" panose="02010600040101010101" pitchFamily="2" charset="-122"/>
                        <a:ea typeface="华文楷体" panose="02010600040101010101" pitchFamily="2" charset="-122"/>
                        <a:cs typeface="DengXian" charset="0"/>
                        <a:sym typeface="+mn-ea"/>
                      </a:endParaRP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E7D9"/>
                    </a:solidFill>
                  </a:tcPr>
                </a:tc>
                <a:tc>
                  <a:txBody>
                    <a:bodyPr/>
                    <a:lstStyle/>
                    <a:p>
                      <a:pPr algn="l">
                        <a:lnSpc>
                          <a:spcPct val="150000"/>
                        </a:lnSpc>
                        <a:spcAft>
                          <a:spcPts val="0"/>
                        </a:spcAft>
                      </a:pPr>
                      <a:r>
                        <a:rPr lang="en-US" altLang="zh-CN" sz="1400" kern="100" dirty="0">
                          <a:effectLst/>
                          <a:latin typeface="华文楷体" panose="02010600040101010101" pitchFamily="2" charset="-122"/>
                          <a:ea typeface="华文楷体" panose="02010600040101010101" pitchFamily="2" charset="-122"/>
                          <a:sym typeface="+mn-ea"/>
                        </a:rPr>
                        <a:t>1</a:t>
                      </a:r>
                      <a:r>
                        <a:rPr lang="zh-CN" altLang="en-US" sz="1400" kern="100" dirty="0">
                          <a:effectLst/>
                          <a:latin typeface="华文楷体" panose="02010600040101010101" pitchFamily="2" charset="-122"/>
                          <a:ea typeface="华文楷体" panose="02010600040101010101" pitchFamily="2" charset="-122"/>
                          <a:sym typeface="+mn-ea"/>
                        </a:rPr>
                        <a:t>）</a:t>
                      </a:r>
                      <a:r>
                        <a:rPr lang="zh-CN" sz="1400" kern="100" dirty="0">
                          <a:effectLst/>
                          <a:latin typeface="华文楷体" panose="02010600040101010101" pitchFamily="2" charset="-122"/>
                          <a:ea typeface="华文楷体" panose="02010600040101010101" pitchFamily="2" charset="-122"/>
                          <a:sym typeface="+mn-ea"/>
                        </a:rPr>
                        <a:t>发布</a:t>
                      </a:r>
                      <a:r>
                        <a:rPr lang="en-US" altLang="zh-CN" sz="1400" kern="100" dirty="0">
                          <a:effectLst/>
                          <a:latin typeface="华文楷体" panose="02010600040101010101" pitchFamily="2" charset="-122"/>
                          <a:ea typeface="华文楷体" panose="02010600040101010101" pitchFamily="2" charset="-122"/>
                          <a:sym typeface="+mn-ea"/>
                        </a:rPr>
                        <a:t> </a:t>
                      </a:r>
                      <a:r>
                        <a:rPr lang="en-US" sz="1400" kern="100" dirty="0">
                          <a:effectLst/>
                          <a:latin typeface="华文楷体" panose="02010600040101010101" pitchFamily="2" charset="-122"/>
                          <a:ea typeface="华文楷体" panose="02010600040101010101" pitchFamily="2" charset="-122"/>
                          <a:sym typeface="+mn-ea"/>
                        </a:rPr>
                        <a:t>R-Token </a:t>
                      </a:r>
                      <a:r>
                        <a:rPr lang="zh-CN" sz="1400" kern="100" dirty="0">
                          <a:effectLst/>
                          <a:latin typeface="华文楷体" panose="02010600040101010101" pitchFamily="2" charset="-122"/>
                          <a:ea typeface="华文楷体" panose="02010600040101010101" pitchFamily="2" charset="-122"/>
                          <a:sym typeface="+mn-ea"/>
                        </a:rPr>
                        <a:t>标准，实现项目方在符合证券、税务、以及其他监管条例的要求下发行基于</a:t>
                      </a:r>
                      <a:r>
                        <a:rPr lang="en-US" altLang="zh-CN" sz="1400" kern="100" dirty="0">
                          <a:effectLst/>
                          <a:latin typeface="华文楷体" panose="02010600040101010101" pitchFamily="2" charset="-122"/>
                          <a:ea typeface="华文楷体" panose="02010600040101010101" pitchFamily="2" charset="-122"/>
                          <a:sym typeface="+mn-ea"/>
                        </a:rPr>
                        <a:t> </a:t>
                      </a:r>
                      <a:r>
                        <a:rPr lang="en-US" sz="1400" kern="100" dirty="0">
                          <a:effectLst/>
                          <a:latin typeface="华文楷体" panose="02010600040101010101" pitchFamily="2" charset="-122"/>
                          <a:ea typeface="华文楷体" panose="02010600040101010101" pitchFamily="2" charset="-122"/>
                          <a:sym typeface="+mn-ea"/>
                        </a:rPr>
                        <a:t>ERC20 </a:t>
                      </a:r>
                      <a:r>
                        <a:rPr lang="zh-CN" sz="1400" kern="100" dirty="0">
                          <a:effectLst/>
                          <a:latin typeface="华文楷体" panose="02010600040101010101" pitchFamily="2" charset="-122"/>
                          <a:ea typeface="华文楷体" panose="02010600040101010101" pitchFamily="2" charset="-122"/>
                          <a:sym typeface="+mn-ea"/>
                        </a:rPr>
                        <a:t>的证券型通证。</a:t>
                      </a:r>
                      <a:endParaRPr lang="en-US" altLang="zh-CN" sz="1400" kern="100" dirty="0">
                        <a:effectLst/>
                        <a:latin typeface="华文楷体" panose="02010600040101010101" pitchFamily="2" charset="-122"/>
                        <a:ea typeface="华文楷体" panose="02010600040101010101" pitchFamily="2" charset="-122"/>
                        <a:sym typeface="+mn-ea"/>
                      </a:endParaRPr>
                    </a:p>
                    <a:p>
                      <a:pPr algn="l">
                        <a:lnSpc>
                          <a:spcPct val="150000"/>
                        </a:lnSpc>
                        <a:spcAft>
                          <a:spcPts val="0"/>
                        </a:spcAft>
                      </a:pPr>
                      <a:r>
                        <a:rPr lang="en-US" altLang="zh-CN" sz="1400" kern="100" dirty="0">
                          <a:effectLst/>
                          <a:latin typeface="华文楷体" panose="02010600040101010101" pitchFamily="2" charset="-122"/>
                          <a:ea typeface="华文楷体" panose="02010600040101010101" pitchFamily="2" charset="-122"/>
                          <a:sym typeface="+mn-ea"/>
                        </a:rPr>
                        <a:t>2</a:t>
                      </a:r>
                      <a:r>
                        <a:rPr lang="zh-CN" altLang="en-US" sz="1400" kern="100" dirty="0">
                          <a:effectLst/>
                          <a:latin typeface="华文楷体" panose="02010600040101010101" pitchFamily="2" charset="-122"/>
                          <a:ea typeface="华文楷体" panose="02010600040101010101" pitchFamily="2" charset="-122"/>
                          <a:sym typeface="+mn-ea"/>
                        </a:rPr>
                        <a:t>）</a:t>
                      </a:r>
                      <a:r>
                        <a:rPr lang="zh-CN" sz="1400" kern="100" dirty="0">
                          <a:effectLst/>
                          <a:latin typeface="华文楷体" panose="02010600040101010101" pitchFamily="2" charset="-122"/>
                          <a:ea typeface="华文楷体" panose="02010600040101010101" pitchFamily="2" charset="-122"/>
                          <a:sym typeface="+mn-ea"/>
                        </a:rPr>
                        <a:t>包括</a:t>
                      </a:r>
                      <a:r>
                        <a:rPr lang="en-US" altLang="zh-CN" sz="1400" kern="100" dirty="0">
                          <a:effectLst/>
                          <a:latin typeface="华文楷体" panose="02010600040101010101" pitchFamily="2" charset="-122"/>
                          <a:ea typeface="华文楷体" panose="02010600040101010101" pitchFamily="2" charset="-122"/>
                          <a:sym typeface="+mn-ea"/>
                        </a:rPr>
                        <a:t> </a:t>
                      </a:r>
                      <a:r>
                        <a:rPr lang="en-US" sz="1400" kern="100" dirty="0">
                          <a:effectLst/>
                          <a:latin typeface="华文楷体" panose="02010600040101010101" pitchFamily="2" charset="-122"/>
                          <a:ea typeface="华文楷体" panose="02010600040101010101" pitchFamily="2" charset="-122"/>
                          <a:sym typeface="+mn-ea"/>
                        </a:rPr>
                        <a:t>KYC/AML</a:t>
                      </a:r>
                      <a:r>
                        <a:rPr lang="zh-CN" sz="1400" kern="100" dirty="0">
                          <a:effectLst/>
                          <a:latin typeface="华文楷体" panose="02010600040101010101" pitchFamily="2" charset="-122"/>
                          <a:ea typeface="华文楷体" panose="02010600040101010101" pitchFamily="2" charset="-122"/>
                          <a:sym typeface="+mn-ea"/>
                        </a:rPr>
                        <a:t>、纳税原则、信息披露和通过该系统生成的每一种通证的评估状态等。</a:t>
                      </a:r>
                      <a:endParaRPr lang="zh-CN" altLang="en-US" sz="1400" b="0">
                        <a:solidFill>
                          <a:srgbClr val="333333"/>
                        </a:solidFill>
                        <a:highlight>
                          <a:srgbClr val="CDE7D9"/>
                        </a:highlight>
                        <a:latin typeface="华文楷体" panose="02010600040101010101" pitchFamily="2" charset="-122"/>
                        <a:ea typeface="华文楷体" panose="02010600040101010101" pitchFamily="2" charset="-122"/>
                        <a:cs typeface="苹方-简" panose="020B0400000000000000" charset="-122"/>
                      </a:endParaRPr>
                    </a:p>
                  </a:txBody>
                  <a:tcPr marL="136525" marR="136525" marT="136525" marB="136525"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E7D9"/>
                    </a:solidFill>
                  </a:tcPr>
                </a:tc>
                <a:extLst>
                  <a:ext uri="{0D108BD9-81ED-4DB2-BD59-A6C34878D82A}">
                    <a16:rowId xmlns:a16="http://schemas.microsoft.com/office/drawing/2014/main" val="10002"/>
                  </a:ext>
                </a:extLst>
              </a:tr>
              <a:tr h="1527055">
                <a:tc>
                  <a:txBody>
                    <a:bodyPr/>
                    <a:lstStyle/>
                    <a:p>
                      <a:pPr algn="ctr">
                        <a:lnSpc>
                          <a:spcPct val="150000"/>
                        </a:lnSpc>
                        <a:spcAft>
                          <a:spcPts val="0"/>
                        </a:spcAft>
                      </a:pPr>
                      <a:r>
                        <a:rPr lang="en-US" sz="1400" kern="100" dirty="0">
                          <a:solidFill>
                            <a:schemeClr val="bg1"/>
                          </a:solidFill>
                          <a:effectLst/>
                          <a:latin typeface="华文楷体" panose="02010600040101010101" pitchFamily="2" charset="-122"/>
                          <a:ea typeface="华文楷体" panose="02010600040101010101" pitchFamily="2" charset="-122"/>
                          <a:sym typeface="+mn-ea"/>
                        </a:rPr>
                        <a:t>DS-token</a:t>
                      </a:r>
                      <a:endParaRPr lang="en-US" altLang="zh-CN" sz="1400" b="1" kern="100" dirty="0">
                        <a:solidFill>
                          <a:schemeClr val="bg1"/>
                        </a:solidFill>
                        <a:effectLst/>
                        <a:highlight>
                          <a:srgbClr val="E8F4EE"/>
                        </a:highlight>
                        <a:latin typeface="华文楷体" panose="02010600040101010101" pitchFamily="2" charset="-122"/>
                        <a:ea typeface="华文楷体" panose="02010600040101010101" pitchFamily="2" charset="-122"/>
                        <a:cs typeface="苹方-简" panose="020B0400000000000000" charset="-122"/>
                        <a:sym typeface="+mn-ea"/>
                      </a:endParaRP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algn="ctr">
                        <a:lnSpc>
                          <a:spcPct val="150000"/>
                        </a:lnSpc>
                        <a:spcAft>
                          <a:spcPts val="0"/>
                        </a:spcAft>
                      </a:pPr>
                      <a:r>
                        <a:rPr lang="en-US" sz="1400" kern="100" dirty="0">
                          <a:effectLst/>
                          <a:latin typeface="华文楷体" panose="02010600040101010101" pitchFamily="2" charset="-122"/>
                          <a:ea typeface="华文楷体" panose="02010600040101010101" pitchFamily="2" charset="-122"/>
                          <a:sym typeface="+mn-ea"/>
                        </a:rPr>
                        <a:t>Securitize.</a:t>
                      </a:r>
                      <a:endParaRPr lang="en-US" altLang="en-US" sz="1400" b="0" kern="100" dirty="0">
                        <a:solidFill>
                          <a:srgbClr val="333333"/>
                        </a:solidFill>
                        <a:effectLst/>
                        <a:highlight>
                          <a:srgbClr val="E8F4EE"/>
                        </a:highlight>
                        <a:latin typeface="华文楷体" panose="02010600040101010101" pitchFamily="2" charset="-122"/>
                        <a:ea typeface="华文楷体" panose="02010600040101010101" pitchFamily="2" charset="-122"/>
                        <a:cs typeface="DengXian" charset="0"/>
                        <a:sym typeface="+mn-ea"/>
                      </a:endParaRP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8F4EE"/>
                    </a:solidFill>
                  </a:tcPr>
                </a:tc>
                <a:tc>
                  <a:txBody>
                    <a:bodyPr/>
                    <a:lstStyle/>
                    <a:p>
                      <a:pPr algn="l">
                        <a:lnSpc>
                          <a:spcPct val="150000"/>
                        </a:lnSpc>
                        <a:spcAft>
                          <a:spcPts val="0"/>
                        </a:spcAft>
                      </a:pPr>
                      <a:r>
                        <a:rPr lang="en-US" altLang="zh-CN" sz="1400" kern="100" dirty="0">
                          <a:effectLst/>
                          <a:latin typeface="华文楷体" panose="02010600040101010101" pitchFamily="2" charset="-122"/>
                          <a:ea typeface="华文楷体" panose="02010600040101010101" pitchFamily="2" charset="-122"/>
                          <a:sym typeface="+mn-ea"/>
                        </a:rPr>
                        <a:t>1</a:t>
                      </a:r>
                      <a:r>
                        <a:rPr lang="zh-CN" altLang="en-US" sz="1400" kern="100" dirty="0">
                          <a:effectLst/>
                          <a:latin typeface="华文楷体" panose="02010600040101010101" pitchFamily="2" charset="-122"/>
                          <a:ea typeface="华文楷体" panose="02010600040101010101" pitchFamily="2" charset="-122"/>
                          <a:sym typeface="+mn-ea"/>
                        </a:rPr>
                        <a:t>）</a:t>
                      </a:r>
                      <a:r>
                        <a:rPr lang="zh-CN" sz="1400" kern="100" dirty="0">
                          <a:effectLst/>
                          <a:latin typeface="华文楷体" panose="02010600040101010101" pitchFamily="2" charset="-122"/>
                          <a:ea typeface="华文楷体" panose="02010600040101010101" pitchFamily="2" charset="-122"/>
                          <a:sym typeface="+mn-ea"/>
                        </a:rPr>
                        <a:t>通过</a:t>
                      </a:r>
                      <a:r>
                        <a:rPr lang="en-US" altLang="zh-CN" sz="1400" kern="100" dirty="0">
                          <a:effectLst/>
                          <a:latin typeface="华文楷体" panose="02010600040101010101" pitchFamily="2" charset="-122"/>
                          <a:ea typeface="华文楷体" panose="02010600040101010101" pitchFamily="2" charset="-122"/>
                          <a:sym typeface="+mn-ea"/>
                        </a:rPr>
                        <a:t> </a:t>
                      </a:r>
                      <a:r>
                        <a:rPr lang="en-US" sz="1400" kern="100" dirty="0">
                          <a:effectLst/>
                          <a:latin typeface="华文楷体" panose="02010600040101010101" pitchFamily="2" charset="-122"/>
                          <a:ea typeface="华文楷体" panose="02010600040101010101" pitchFamily="2" charset="-122"/>
                          <a:sym typeface="+mn-ea"/>
                        </a:rPr>
                        <a:t>DS Protocol </a:t>
                      </a:r>
                      <a:r>
                        <a:rPr lang="zh-CN" sz="1400" kern="100" dirty="0">
                          <a:effectLst/>
                          <a:latin typeface="华文楷体" panose="02010600040101010101" pitchFamily="2" charset="-122"/>
                          <a:ea typeface="华文楷体" panose="02010600040101010101" pitchFamily="2" charset="-122"/>
                          <a:sym typeface="+mn-ea"/>
                        </a:rPr>
                        <a:t>发行证券类通证，考虑了分红、投票、二级市场交易等情形，提供多项服务</a:t>
                      </a:r>
                      <a:r>
                        <a:rPr lang="zh-CN" altLang="en-US" sz="1400" kern="100" dirty="0">
                          <a:effectLst/>
                          <a:latin typeface="华文楷体" panose="02010600040101010101" pitchFamily="2" charset="-122"/>
                          <a:ea typeface="华文楷体" panose="02010600040101010101" pitchFamily="2" charset="-122"/>
                          <a:sym typeface="+mn-ea"/>
                        </a:rPr>
                        <a:t>；</a:t>
                      </a:r>
                      <a:endParaRPr lang="en-US" altLang="zh-CN" sz="1400" kern="100" dirty="0">
                        <a:effectLst/>
                        <a:latin typeface="华文楷体" panose="02010600040101010101" pitchFamily="2" charset="-122"/>
                        <a:ea typeface="华文楷体" panose="02010600040101010101" pitchFamily="2" charset="-122"/>
                        <a:sym typeface="+mn-ea"/>
                      </a:endParaRPr>
                    </a:p>
                    <a:p>
                      <a:pPr algn="l">
                        <a:lnSpc>
                          <a:spcPct val="150000"/>
                        </a:lnSpc>
                        <a:spcAft>
                          <a:spcPts val="0"/>
                        </a:spcAft>
                      </a:pPr>
                      <a:r>
                        <a:rPr lang="en-US" altLang="zh-CN" sz="1400" kern="100" dirty="0">
                          <a:effectLst/>
                          <a:latin typeface="华文楷体" panose="02010600040101010101" pitchFamily="2" charset="-122"/>
                          <a:ea typeface="华文楷体" panose="02010600040101010101" pitchFamily="2" charset="-122"/>
                          <a:sym typeface="+mn-ea"/>
                        </a:rPr>
                        <a:t>2</a:t>
                      </a:r>
                      <a:r>
                        <a:rPr lang="zh-CN" altLang="en-US" sz="1400" kern="100" dirty="0">
                          <a:effectLst/>
                          <a:latin typeface="华文楷体" panose="02010600040101010101" pitchFamily="2" charset="-122"/>
                          <a:ea typeface="华文楷体" panose="02010600040101010101" pitchFamily="2" charset="-122"/>
                          <a:sym typeface="+mn-ea"/>
                        </a:rPr>
                        <a:t>）</a:t>
                      </a:r>
                      <a:r>
                        <a:rPr lang="zh-CN" sz="1400" kern="100" dirty="0">
                          <a:effectLst/>
                          <a:latin typeface="华文楷体" panose="02010600040101010101" pitchFamily="2" charset="-122"/>
                          <a:ea typeface="华文楷体" panose="02010600040101010101" pitchFamily="2" charset="-122"/>
                          <a:sym typeface="+mn-ea"/>
                        </a:rPr>
                        <a:t>包括确立发行人及其法律团队的法律和监管准备，根据</a:t>
                      </a:r>
                      <a:r>
                        <a:rPr lang="en-US" altLang="zh-CN" sz="1400" kern="100" dirty="0">
                          <a:effectLst/>
                          <a:latin typeface="华文楷体" panose="02010600040101010101" pitchFamily="2" charset="-122"/>
                          <a:ea typeface="华文楷体" panose="02010600040101010101" pitchFamily="2" charset="-122"/>
                          <a:sym typeface="+mn-ea"/>
                        </a:rPr>
                        <a:t> </a:t>
                      </a:r>
                      <a:r>
                        <a:rPr lang="en-US" sz="1400" kern="100" dirty="0">
                          <a:effectLst/>
                          <a:latin typeface="华文楷体" panose="02010600040101010101" pitchFamily="2" charset="-122"/>
                          <a:ea typeface="华文楷体" panose="02010600040101010101" pitchFamily="2" charset="-122"/>
                          <a:sym typeface="+mn-ea"/>
                        </a:rPr>
                        <a:t>KYC/AML </a:t>
                      </a:r>
                      <a:r>
                        <a:rPr lang="zh-CN" sz="1400" kern="100" dirty="0">
                          <a:effectLst/>
                          <a:latin typeface="华文楷体" panose="02010600040101010101" pitchFamily="2" charset="-122"/>
                          <a:ea typeface="华文楷体" panose="02010600040101010101" pitchFamily="2" charset="-122"/>
                          <a:sym typeface="+mn-ea"/>
                        </a:rPr>
                        <a:t>认证或其他法律要求简化投资者注册，定制智能合约以匹配发行人的独特要求和整个证券型通证安全。</a:t>
                      </a:r>
                      <a:endParaRPr lang="zh-CN" altLang="en-US" sz="1400" b="0" dirty="0">
                        <a:solidFill>
                          <a:srgbClr val="333333"/>
                        </a:solidFill>
                        <a:highlight>
                          <a:srgbClr val="E8F4EE"/>
                        </a:highlight>
                        <a:latin typeface="华文楷体" panose="02010600040101010101" pitchFamily="2" charset="-122"/>
                        <a:ea typeface="华文楷体" panose="02010600040101010101" pitchFamily="2" charset="-122"/>
                        <a:cs typeface="苹方-简" panose="020B0400000000000000" charset="-122"/>
                      </a:endParaRPr>
                    </a:p>
                  </a:txBody>
                  <a:tcPr marL="136525" marR="136525" marT="136525" marB="136525"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8F4EE"/>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90664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081446A-4EBE-4D17-A3D9-948CBB7A6794}"/>
              </a:ext>
            </a:extLst>
          </p:cNvPr>
          <p:cNvSpPr txBox="1"/>
          <p:nvPr/>
        </p:nvSpPr>
        <p:spPr>
          <a:xfrm>
            <a:off x="146787" y="1016941"/>
            <a:ext cx="6209257" cy="581057"/>
          </a:xfrm>
          <a:prstGeom prst="rect">
            <a:avLst/>
          </a:prstGeom>
          <a:noFill/>
        </p:spPr>
        <p:txBody>
          <a:bodyPr wrap="square" rtlCol="0">
            <a:spAutoFit/>
          </a:bodyPr>
          <a:lstStyle/>
          <a:p>
            <a:pPr lvl="0" algn="ctr">
              <a:lnSpc>
                <a:spcPct val="150000"/>
              </a:lnSpc>
              <a:defRPr/>
            </a:pPr>
            <a:r>
              <a:rPr lang="en-US" altLang="zh-CN" sz="2400" b="1" noProof="0" dirty="0">
                <a:solidFill>
                  <a:srgbClr val="0070C0"/>
                </a:solidFill>
                <a:latin typeface="微软雅黑" panose="020B0503020204020204" pitchFamily="34" charset="-122"/>
                <a:ea typeface="微软雅黑" panose="020B0503020204020204" pitchFamily="34" charset="-122"/>
              </a:rPr>
              <a:t>Programmability </a:t>
            </a:r>
            <a:r>
              <a:rPr lang="zh-CN" altLang="en-US" sz="2400" b="1" noProof="0" dirty="0">
                <a:solidFill>
                  <a:srgbClr val="0070C0"/>
                </a:solidFill>
                <a:latin typeface="微软雅黑" panose="020B0503020204020204" pitchFamily="34" charset="-122"/>
                <a:ea typeface="微软雅黑" panose="020B0503020204020204" pitchFamily="34" charset="-122"/>
              </a:rPr>
              <a:t>可编程性</a:t>
            </a:r>
            <a:endParaRPr kumimoji="0" lang="zh-CN" altLang="en-US" sz="24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7F30F2A3-EBE8-4F04-A308-D473BA5312E2}"/>
              </a:ext>
            </a:extLst>
          </p:cNvPr>
          <p:cNvSpPr>
            <a:spLocks noGrp="1"/>
          </p:cNvSpPr>
          <p:nvPr>
            <p:ph type="title"/>
          </p:nvPr>
        </p:nvSpPr>
        <p:spPr/>
        <p:txBody>
          <a:bodyPr>
            <a:noAutofit/>
          </a:bodyPr>
          <a:lstStyle/>
          <a:p>
            <a:r>
              <a:rPr lang="en-US" altLang="zh-CN" dirty="0"/>
              <a:t>Security Token</a:t>
            </a:r>
            <a:r>
              <a:rPr lang="zh-CN" altLang="en-US" dirty="0"/>
              <a:t>的两大重要特点</a:t>
            </a:r>
          </a:p>
        </p:txBody>
      </p:sp>
      <p:sp>
        <p:nvSpPr>
          <p:cNvPr id="6" name="文本框 5">
            <a:extLst>
              <a:ext uri="{FF2B5EF4-FFF2-40B4-BE49-F238E27FC236}">
                <a16:creationId xmlns:a16="http://schemas.microsoft.com/office/drawing/2014/main" id="{57E62651-E56D-4A51-A163-2E10DF6CDBE8}"/>
              </a:ext>
            </a:extLst>
          </p:cNvPr>
          <p:cNvSpPr txBox="1"/>
          <p:nvPr/>
        </p:nvSpPr>
        <p:spPr>
          <a:xfrm>
            <a:off x="6509350" y="1016941"/>
            <a:ext cx="4760205" cy="581057"/>
          </a:xfrm>
          <a:prstGeom prst="rect">
            <a:avLst/>
          </a:prstGeom>
          <a:noFill/>
        </p:spPr>
        <p:txBody>
          <a:bodyPr wrap="square" rtlCol="0">
            <a:spAutoFit/>
          </a:bodyPr>
          <a:lstStyle/>
          <a:p>
            <a:pPr lvl="0" algn="ctr">
              <a:lnSpc>
                <a:spcPct val="150000"/>
              </a:lnSpc>
              <a:defRPr/>
            </a:pPr>
            <a:r>
              <a:rPr lang="en-US" altLang="zh-CN" sz="2400" b="1" noProof="0" dirty="0">
                <a:solidFill>
                  <a:srgbClr val="0070C0"/>
                </a:solidFill>
                <a:latin typeface="微软雅黑" panose="020B0503020204020204" pitchFamily="34" charset="-122"/>
                <a:ea typeface="微软雅黑" panose="020B0503020204020204" pitchFamily="34" charset="-122"/>
              </a:rPr>
              <a:t>Interoperability </a:t>
            </a:r>
            <a:r>
              <a:rPr lang="zh-CN" altLang="en-US" sz="2400" b="1" noProof="0" dirty="0">
                <a:solidFill>
                  <a:srgbClr val="0070C0"/>
                </a:solidFill>
                <a:latin typeface="微软雅黑" panose="020B0503020204020204" pitchFamily="34" charset="-122"/>
                <a:ea typeface="微软雅黑" panose="020B0503020204020204" pitchFamily="34" charset="-122"/>
              </a:rPr>
              <a:t>互操作性</a:t>
            </a:r>
            <a:endParaRPr kumimoji="0" lang="zh-CN" altLang="en-US" sz="24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1502784C-D17B-42D2-94D7-20B8055FBA50}"/>
              </a:ext>
            </a:extLst>
          </p:cNvPr>
          <p:cNvSpPr/>
          <p:nvPr/>
        </p:nvSpPr>
        <p:spPr>
          <a:xfrm>
            <a:off x="975156" y="4322938"/>
            <a:ext cx="4805469" cy="1323439"/>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Programmable regulation allow us to use security tokens as a vehicle to program almost any regulatory model into enforceable smart contracts that can be used by different crypto-products.</a:t>
            </a:r>
          </a:p>
        </p:txBody>
      </p:sp>
      <p:sp>
        <p:nvSpPr>
          <p:cNvPr id="7" name="矩形 6">
            <a:extLst>
              <a:ext uri="{FF2B5EF4-FFF2-40B4-BE49-F238E27FC236}">
                <a16:creationId xmlns:a16="http://schemas.microsoft.com/office/drawing/2014/main" id="{C43D0122-0B66-4CD5-8D9F-C496EBEACBC9}"/>
              </a:ext>
            </a:extLst>
          </p:cNvPr>
          <p:cNvSpPr/>
          <p:nvPr/>
        </p:nvSpPr>
        <p:spPr>
          <a:xfrm>
            <a:off x="6817150" y="4322938"/>
            <a:ext cx="4354431" cy="1815882"/>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互操作性是在不需要任何特定基础设施的情况下，在不同交易所和市场中，使用加密证券，价值的流通和转移将变得前所未有地容易。</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Security Token </a:t>
            </a:r>
            <a:r>
              <a:rPr lang="zh-CN" altLang="en-US" sz="1600" dirty="0">
                <a:latin typeface="微软雅黑" panose="020B0503020204020204" pitchFamily="34" charset="-122"/>
                <a:ea typeface="微软雅黑" panose="020B0503020204020204" pitchFamily="34" charset="-122"/>
              </a:rPr>
              <a:t>制定资产的标准化协议将促使不同质资产、不同法币间的互通更为便捷，跨国资产的⽆缝流通成为一种可能。</a:t>
            </a:r>
            <a:endParaRPr lang="en-US" altLang="zh-CN" sz="1600" dirty="0">
              <a:latin typeface="微软雅黑" panose="020B0503020204020204" pitchFamily="34" charset="-122"/>
              <a:ea typeface="微软雅黑" panose="020B0503020204020204" pitchFamily="34" charset="-122"/>
            </a:endParaRPr>
          </a:p>
        </p:txBody>
      </p:sp>
      <p:pic>
        <p:nvPicPr>
          <p:cNvPr id="3074" name="Picture 2" descr="https://img.chainnews.com/material/images/dbde98d048e4210506b7e1ff70b33ba0.jpg">
            <a:extLst>
              <a:ext uri="{FF2B5EF4-FFF2-40B4-BE49-F238E27FC236}">
                <a16:creationId xmlns:a16="http://schemas.microsoft.com/office/drawing/2014/main" id="{3C3634C4-B85D-43EF-A758-D3A81CABE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9746" y="1841563"/>
            <a:ext cx="4488330" cy="216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24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1B027-1A5D-4F7D-B212-422E483BB36E}"/>
              </a:ext>
            </a:extLst>
          </p:cNvPr>
          <p:cNvSpPr>
            <a:spLocks noGrp="1"/>
          </p:cNvSpPr>
          <p:nvPr>
            <p:ph type="title"/>
          </p:nvPr>
        </p:nvSpPr>
        <p:spPr/>
        <p:txBody>
          <a:bodyPr/>
          <a:lstStyle/>
          <a:p>
            <a:r>
              <a:rPr lang="en-US" altLang="zh-CN" dirty="0"/>
              <a:t>Security Token</a:t>
            </a:r>
            <a:r>
              <a:rPr lang="zh-CN" altLang="en-US" dirty="0"/>
              <a:t>的特点：</a:t>
            </a:r>
            <a:r>
              <a:rPr lang="en-US" altLang="zh-CN" dirty="0">
                <a:latin typeface="微软雅黑" panose="020B0503020204020204" pitchFamily="34" charset="-122"/>
                <a:ea typeface="微软雅黑" panose="020B0503020204020204" pitchFamily="34" charset="-122"/>
              </a:rPr>
              <a:t>Programmability </a:t>
            </a:r>
            <a:r>
              <a:rPr lang="zh-CN" altLang="en-US" dirty="0">
                <a:latin typeface="微软雅黑" panose="020B0503020204020204" pitchFamily="34" charset="-122"/>
                <a:ea typeface="微软雅黑" panose="020B0503020204020204" pitchFamily="34" charset="-122"/>
              </a:rPr>
              <a:t>可编程性</a:t>
            </a:r>
            <a:endParaRPr lang="zh-CN" altLang="en-US" dirty="0"/>
          </a:p>
        </p:txBody>
      </p:sp>
      <p:grpSp>
        <p:nvGrpSpPr>
          <p:cNvPr id="13" name="组合 12">
            <a:extLst>
              <a:ext uri="{FF2B5EF4-FFF2-40B4-BE49-F238E27FC236}">
                <a16:creationId xmlns:a16="http://schemas.microsoft.com/office/drawing/2014/main" id="{1FF4835F-03D1-457E-B65A-61D5261C58F8}"/>
              </a:ext>
            </a:extLst>
          </p:cNvPr>
          <p:cNvGrpSpPr/>
          <p:nvPr/>
        </p:nvGrpSpPr>
        <p:grpSpPr>
          <a:xfrm>
            <a:off x="1568974" y="1466157"/>
            <a:ext cx="9270514" cy="556350"/>
            <a:chOff x="918048" y="2124525"/>
            <a:chExt cx="9270514" cy="556350"/>
          </a:xfrm>
        </p:grpSpPr>
        <p:sp>
          <p:nvSpPr>
            <p:cNvPr id="4" name="矩形 3">
              <a:extLst>
                <a:ext uri="{FF2B5EF4-FFF2-40B4-BE49-F238E27FC236}">
                  <a16:creationId xmlns:a16="http://schemas.microsoft.com/office/drawing/2014/main" id="{1F1B3F5A-3540-4CF6-BDC9-37366845C9DB}"/>
                </a:ext>
              </a:extLst>
            </p:cNvPr>
            <p:cNvSpPr/>
            <p:nvPr/>
          </p:nvSpPr>
          <p:spPr>
            <a:xfrm>
              <a:off x="918048" y="2157655"/>
              <a:ext cx="2034852" cy="523220"/>
            </a:xfrm>
            <a:prstGeom prst="rect">
              <a:avLst/>
            </a:prstGeom>
          </p:spPr>
          <p:txBody>
            <a:bodyPr wrap="none">
              <a:spAutoFit/>
            </a:bodyPr>
            <a:lstStyle/>
            <a:p>
              <a:r>
                <a:rPr lang="en-US" altLang="zh-CN" sz="2800" dirty="0">
                  <a:latin typeface="微软雅黑" panose="020B0503020204020204" pitchFamily="34" charset="-122"/>
                  <a:ea typeface="微软雅黑" panose="020B0503020204020204" pitchFamily="34" charset="-122"/>
                </a:rPr>
                <a:t>Regulation</a:t>
              </a:r>
              <a:endParaRPr lang="zh-CN" altLang="en-US" sz="2800" dirty="0"/>
            </a:p>
          </p:txBody>
        </p:sp>
        <p:sp>
          <p:nvSpPr>
            <p:cNvPr id="5" name="矩形 4">
              <a:extLst>
                <a:ext uri="{FF2B5EF4-FFF2-40B4-BE49-F238E27FC236}">
                  <a16:creationId xmlns:a16="http://schemas.microsoft.com/office/drawing/2014/main" id="{489A726E-4F30-44B0-A4B4-99EAF2339FDB}"/>
                </a:ext>
              </a:extLst>
            </p:cNvPr>
            <p:cNvSpPr/>
            <p:nvPr/>
          </p:nvSpPr>
          <p:spPr>
            <a:xfrm>
              <a:off x="3724740" y="2157655"/>
              <a:ext cx="3044167" cy="523220"/>
            </a:xfrm>
            <a:prstGeom prst="rect">
              <a:avLst/>
            </a:prstGeom>
          </p:spPr>
          <p:txBody>
            <a:bodyPr wrap="none">
              <a:spAutoFit/>
            </a:bodyPr>
            <a:lstStyle/>
            <a:p>
              <a:r>
                <a:rPr lang="en-US" altLang="zh-CN" sz="2800" dirty="0">
                  <a:latin typeface="微软雅黑" panose="020B0503020204020204" pitchFamily="34" charset="-122"/>
                  <a:ea typeface="微软雅黑" panose="020B0503020204020204" pitchFamily="34" charset="-122"/>
                </a:rPr>
                <a:t>Programmability</a:t>
              </a:r>
              <a:endParaRPr lang="zh-CN" altLang="en-US" sz="2800" dirty="0">
                <a:latin typeface="微软雅黑" panose="020B0503020204020204" pitchFamily="34" charset="-122"/>
                <a:ea typeface="微软雅黑" panose="020B0503020204020204" pitchFamily="34" charset="-122"/>
              </a:endParaRPr>
            </a:p>
          </p:txBody>
        </p:sp>
        <p:sp>
          <p:nvSpPr>
            <p:cNvPr id="7" name="加号 6">
              <a:extLst>
                <a:ext uri="{FF2B5EF4-FFF2-40B4-BE49-F238E27FC236}">
                  <a16:creationId xmlns:a16="http://schemas.microsoft.com/office/drawing/2014/main" id="{42BF81E5-530C-4966-9EB7-EDF32A471A96}"/>
                </a:ext>
              </a:extLst>
            </p:cNvPr>
            <p:cNvSpPr/>
            <p:nvPr/>
          </p:nvSpPr>
          <p:spPr>
            <a:xfrm>
              <a:off x="3074507" y="2238392"/>
              <a:ext cx="477078" cy="36174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3A73C0F-78C7-424E-8B65-F65C4F4E2FEA}"/>
                </a:ext>
              </a:extLst>
            </p:cNvPr>
            <p:cNvSpPr/>
            <p:nvPr/>
          </p:nvSpPr>
          <p:spPr>
            <a:xfrm>
              <a:off x="7402222" y="2124525"/>
              <a:ext cx="2786340" cy="523220"/>
            </a:xfrm>
            <a:prstGeom prst="rect">
              <a:avLst/>
            </a:prstGeom>
          </p:spPr>
          <p:txBody>
            <a:bodyPr wrap="none">
              <a:spAutoFit/>
            </a:bodyPr>
            <a:lstStyle/>
            <a:p>
              <a:r>
                <a:rPr lang="en-US" altLang="zh-CN" sz="2800" dirty="0">
                  <a:latin typeface="微软雅黑" panose="020B0503020204020204" pitchFamily="34" charset="-122"/>
                  <a:ea typeface="微软雅黑" panose="020B0503020204020204" pitchFamily="34" charset="-122"/>
                </a:rPr>
                <a:t>Smart Contract</a:t>
              </a:r>
              <a:endParaRPr lang="zh-CN" altLang="en-US" sz="2800" dirty="0">
                <a:latin typeface="微软雅黑" panose="020B0503020204020204" pitchFamily="34" charset="-122"/>
                <a:ea typeface="微软雅黑" panose="020B0503020204020204" pitchFamily="34" charset="-122"/>
              </a:endParaRPr>
            </a:p>
          </p:txBody>
        </p:sp>
        <p:sp>
          <p:nvSpPr>
            <p:cNvPr id="10" name="箭头: 右 9">
              <a:extLst>
                <a:ext uri="{FF2B5EF4-FFF2-40B4-BE49-F238E27FC236}">
                  <a16:creationId xmlns:a16="http://schemas.microsoft.com/office/drawing/2014/main" id="{BE437AE3-86E4-4606-9F1E-5238115D3C6B}"/>
                </a:ext>
              </a:extLst>
            </p:cNvPr>
            <p:cNvSpPr/>
            <p:nvPr/>
          </p:nvSpPr>
          <p:spPr>
            <a:xfrm>
              <a:off x="6808663" y="2280119"/>
              <a:ext cx="347511" cy="2642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3DC858B3-DEA7-4E5D-8A92-0FAB0F70CCF6}"/>
              </a:ext>
            </a:extLst>
          </p:cNvPr>
          <p:cNvGrpSpPr/>
          <p:nvPr/>
        </p:nvGrpSpPr>
        <p:grpSpPr>
          <a:xfrm>
            <a:off x="1695274" y="2513988"/>
            <a:ext cx="9186003" cy="3682538"/>
            <a:chOff x="1695274" y="2513988"/>
            <a:chExt cx="9186003" cy="3682538"/>
          </a:xfrm>
        </p:grpSpPr>
        <p:pic>
          <p:nvPicPr>
            <p:cNvPr id="12" name="图片 11">
              <a:extLst>
                <a:ext uri="{FF2B5EF4-FFF2-40B4-BE49-F238E27FC236}">
                  <a16:creationId xmlns:a16="http://schemas.microsoft.com/office/drawing/2014/main" id="{00140F44-B37D-4B45-981F-84630680F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5822" y="2513988"/>
              <a:ext cx="3860355" cy="3682538"/>
            </a:xfrm>
            <a:prstGeom prst="rect">
              <a:avLst/>
            </a:prstGeom>
          </p:spPr>
        </p:pic>
        <p:sp>
          <p:nvSpPr>
            <p:cNvPr id="14" name="矩形 13">
              <a:extLst>
                <a:ext uri="{FF2B5EF4-FFF2-40B4-BE49-F238E27FC236}">
                  <a16:creationId xmlns:a16="http://schemas.microsoft.com/office/drawing/2014/main" id="{E651088C-7146-429E-9BF5-94A1346C0CED}"/>
                </a:ext>
              </a:extLst>
            </p:cNvPr>
            <p:cNvSpPr/>
            <p:nvPr/>
          </p:nvSpPr>
          <p:spPr>
            <a:xfrm>
              <a:off x="7715625" y="3098378"/>
              <a:ext cx="2957476"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基于</a:t>
              </a:r>
              <a:r>
                <a:rPr lang="en-US" altLang="zh-CN" sz="2000" dirty="0">
                  <a:latin typeface="微软雅黑" panose="020B0503020204020204" pitchFamily="34" charset="-122"/>
                  <a:ea typeface="微软雅黑" panose="020B0503020204020204" pitchFamily="34" charset="-122"/>
                </a:rPr>
                <a:t>Token</a:t>
              </a:r>
              <a:r>
                <a:rPr lang="zh-CN" altLang="en-US" sz="2000" dirty="0">
                  <a:latin typeface="微软雅黑" panose="020B0503020204020204" pitchFamily="34" charset="-122"/>
                  <a:ea typeface="微软雅黑" panose="020B0503020204020204" pitchFamily="34" charset="-122"/>
                </a:rPr>
                <a:t>的合规程序化</a:t>
              </a:r>
            </a:p>
          </p:txBody>
        </p:sp>
        <p:sp>
          <p:nvSpPr>
            <p:cNvPr id="15" name="矩形 14">
              <a:extLst>
                <a:ext uri="{FF2B5EF4-FFF2-40B4-BE49-F238E27FC236}">
                  <a16:creationId xmlns:a16="http://schemas.microsoft.com/office/drawing/2014/main" id="{EAE5168D-A66D-4433-8697-E2747A6B5ECD}"/>
                </a:ext>
              </a:extLst>
            </p:cNvPr>
            <p:cNvSpPr/>
            <p:nvPr/>
          </p:nvSpPr>
          <p:spPr>
            <a:xfrm>
              <a:off x="7591979" y="5225624"/>
              <a:ext cx="3289298"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跨平台的</a:t>
              </a:r>
              <a:r>
                <a:rPr lang="en-US" altLang="zh-CN" sz="2000" dirty="0">
                  <a:latin typeface="微软雅黑" panose="020B0503020204020204" pitchFamily="34" charset="-122"/>
                  <a:ea typeface="微软雅黑" panose="020B0503020204020204" pitchFamily="34" charset="-122"/>
                </a:rPr>
                <a:t>Token </a:t>
              </a:r>
              <a:r>
                <a:rPr lang="zh-CN" altLang="en-US" sz="2000" dirty="0">
                  <a:latin typeface="微软雅黑" panose="020B0503020204020204" pitchFamily="34" charset="-122"/>
                  <a:ea typeface="微软雅黑" panose="020B0503020204020204" pitchFamily="34" charset="-122"/>
                </a:rPr>
                <a:t>转化程序化</a:t>
              </a:r>
            </a:p>
          </p:txBody>
        </p:sp>
        <p:sp>
          <p:nvSpPr>
            <p:cNvPr id="16" name="矩形 15">
              <a:extLst>
                <a:ext uri="{FF2B5EF4-FFF2-40B4-BE49-F238E27FC236}">
                  <a16:creationId xmlns:a16="http://schemas.microsoft.com/office/drawing/2014/main" id="{105C0B4B-56ED-471D-8E95-5AC2A8CA7459}"/>
                </a:ext>
              </a:extLst>
            </p:cNvPr>
            <p:cNvSpPr/>
            <p:nvPr/>
          </p:nvSpPr>
          <p:spPr>
            <a:xfrm>
              <a:off x="2031083" y="5158658"/>
              <a:ext cx="2492990"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交易所的合规程序化</a:t>
              </a:r>
            </a:p>
          </p:txBody>
        </p:sp>
        <p:sp>
          <p:nvSpPr>
            <p:cNvPr id="17" name="矩形 16">
              <a:extLst>
                <a:ext uri="{FF2B5EF4-FFF2-40B4-BE49-F238E27FC236}">
                  <a16:creationId xmlns:a16="http://schemas.microsoft.com/office/drawing/2014/main" id="{28D060C1-022E-4586-9141-B60AD8DA934E}"/>
                </a:ext>
              </a:extLst>
            </p:cNvPr>
            <p:cNvSpPr/>
            <p:nvPr/>
          </p:nvSpPr>
          <p:spPr>
            <a:xfrm>
              <a:off x="1695274" y="2950048"/>
              <a:ext cx="3005951"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其他服务方的合规程序化</a:t>
              </a:r>
            </a:p>
          </p:txBody>
        </p:sp>
      </p:grpSp>
    </p:spTree>
    <p:extLst>
      <p:ext uri="{BB962C8B-B14F-4D97-AF65-F5344CB8AC3E}">
        <p14:creationId xmlns:p14="http://schemas.microsoft.com/office/powerpoint/2010/main" val="1280152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30F2A3-EBE8-4F04-A308-D473BA5312E2}"/>
              </a:ext>
            </a:extLst>
          </p:cNvPr>
          <p:cNvSpPr>
            <a:spLocks noGrp="1"/>
          </p:cNvSpPr>
          <p:nvPr>
            <p:ph type="title"/>
          </p:nvPr>
        </p:nvSpPr>
        <p:spPr/>
        <p:txBody>
          <a:bodyPr>
            <a:noAutofit/>
          </a:bodyPr>
          <a:lstStyle/>
          <a:p>
            <a:r>
              <a:rPr lang="en-US" altLang="zh-CN" dirty="0"/>
              <a:t>Utility Token</a:t>
            </a:r>
            <a:r>
              <a:rPr lang="zh-CN" altLang="en-US" dirty="0"/>
              <a:t>和</a:t>
            </a:r>
            <a:r>
              <a:rPr lang="en-US" altLang="zh-CN" dirty="0"/>
              <a:t>Security Token</a:t>
            </a:r>
            <a:r>
              <a:rPr lang="zh-CN" altLang="en-US" dirty="0"/>
              <a:t>的差别</a:t>
            </a:r>
          </a:p>
        </p:txBody>
      </p:sp>
      <p:pic>
        <p:nvPicPr>
          <p:cNvPr id="4" name="图片 3">
            <a:extLst>
              <a:ext uri="{FF2B5EF4-FFF2-40B4-BE49-F238E27FC236}">
                <a16:creationId xmlns:a16="http://schemas.microsoft.com/office/drawing/2014/main" id="{AD0D0CA6-9157-445F-8F50-CC02845E4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6694" y="1137225"/>
            <a:ext cx="9352040" cy="4643461"/>
          </a:xfrm>
          <a:prstGeom prst="rect">
            <a:avLst/>
          </a:prstGeom>
        </p:spPr>
      </p:pic>
    </p:spTree>
    <p:extLst>
      <p:ext uri="{BB962C8B-B14F-4D97-AF65-F5344CB8AC3E}">
        <p14:creationId xmlns:p14="http://schemas.microsoft.com/office/powerpoint/2010/main" val="3098469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6C5819-A033-40B9-8BD1-1D34A3419189}"/>
              </a:ext>
            </a:extLst>
          </p:cNvPr>
          <p:cNvSpPr>
            <a:spLocks noGrp="1"/>
          </p:cNvSpPr>
          <p:nvPr>
            <p:ph type="title"/>
          </p:nvPr>
        </p:nvSpPr>
        <p:spPr/>
        <p:txBody>
          <a:bodyPr/>
          <a:lstStyle/>
          <a:p>
            <a:r>
              <a:rPr lang="zh-CN" altLang="en-US" dirty="0"/>
              <a:t>为什么要</a:t>
            </a:r>
            <a:r>
              <a:rPr lang="en-US" altLang="zh-CN" dirty="0"/>
              <a:t>STO</a:t>
            </a:r>
            <a:endParaRPr lang="zh-CN" altLang="en-US" dirty="0"/>
          </a:p>
        </p:txBody>
      </p:sp>
      <p:pic>
        <p:nvPicPr>
          <p:cNvPr id="5" name="内容占位符 4">
            <a:extLst>
              <a:ext uri="{FF2B5EF4-FFF2-40B4-BE49-F238E27FC236}">
                <a16:creationId xmlns:a16="http://schemas.microsoft.com/office/drawing/2014/main" id="{2116FC34-E991-4D58-B838-A2790CCABE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47166" y="1685681"/>
            <a:ext cx="3924848" cy="3486637"/>
          </a:xfrm>
        </p:spPr>
      </p:pic>
      <p:sp>
        <p:nvSpPr>
          <p:cNvPr id="6" name="文本框 5">
            <a:extLst>
              <a:ext uri="{FF2B5EF4-FFF2-40B4-BE49-F238E27FC236}">
                <a16:creationId xmlns:a16="http://schemas.microsoft.com/office/drawing/2014/main" id="{82C4FDDC-361F-44B3-856B-75D350052448}"/>
              </a:ext>
            </a:extLst>
          </p:cNvPr>
          <p:cNvSpPr txBox="1"/>
          <p:nvPr/>
        </p:nvSpPr>
        <p:spPr>
          <a:xfrm>
            <a:off x="834199" y="2340079"/>
            <a:ext cx="4957687" cy="217784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8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为什么要</a:t>
            </a:r>
            <a:r>
              <a:rPr kumimoji="0" lang="en-US" altLang="zh-CN" sz="48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STO</a:t>
            </a:r>
          </a:p>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4800" b="1" dirty="0">
                <a:solidFill>
                  <a:srgbClr val="0070C0"/>
                </a:solidFill>
                <a:latin typeface="微软雅黑" panose="020B0503020204020204" pitchFamily="34" charset="-122"/>
                <a:ea typeface="微软雅黑" panose="020B0503020204020204" pitchFamily="34" charset="-122"/>
              </a:rPr>
              <a:t>因为 </a:t>
            </a:r>
            <a:r>
              <a:rPr lang="en-US" altLang="zh-CN" sz="4800" b="1" dirty="0" err="1">
                <a:solidFill>
                  <a:srgbClr val="0070C0"/>
                </a:solidFill>
                <a:latin typeface="微软雅黑" panose="020B0503020204020204" pitchFamily="34" charset="-122"/>
                <a:ea typeface="微软雅黑" panose="020B0503020204020204" pitchFamily="34" charset="-122"/>
              </a:rPr>
              <a:t>Qiong</a:t>
            </a:r>
            <a:r>
              <a:rPr lang="en-US" altLang="zh-CN" sz="4800" b="1" dirty="0">
                <a:solidFill>
                  <a:srgbClr val="0070C0"/>
                </a:solidFill>
                <a:latin typeface="微软雅黑" panose="020B0503020204020204" pitchFamily="34" charset="-122"/>
                <a:ea typeface="微软雅黑" panose="020B0503020204020204" pitchFamily="34" charset="-122"/>
              </a:rPr>
              <a:t> </a:t>
            </a:r>
            <a:r>
              <a:rPr lang="zh-CN" altLang="en-US" sz="4800" b="1" dirty="0">
                <a:solidFill>
                  <a:srgbClr val="0070C0"/>
                </a:solidFill>
                <a:latin typeface="微软雅黑" panose="020B0503020204020204" pitchFamily="34" charset="-122"/>
                <a:ea typeface="微软雅黑" panose="020B0503020204020204" pitchFamily="34" charset="-122"/>
              </a:rPr>
              <a:t>啊</a:t>
            </a:r>
            <a:endParaRPr kumimoji="0" lang="zh-CN" altLang="en-US" sz="48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90731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830A17-F0EA-42F5-8F9C-F1F07FA5BD3B}"/>
              </a:ext>
            </a:extLst>
          </p:cNvPr>
          <p:cNvSpPr>
            <a:spLocks noGrp="1"/>
          </p:cNvSpPr>
          <p:nvPr>
            <p:ph type="title"/>
          </p:nvPr>
        </p:nvSpPr>
        <p:spPr/>
        <p:txBody>
          <a:bodyPr/>
          <a:lstStyle/>
          <a:p>
            <a:r>
              <a:rPr lang="zh-CN" altLang="en-US" dirty="0"/>
              <a:t>金融创新本质上是资产对</a:t>
            </a:r>
            <a:r>
              <a:rPr lang="zh-CN" altLang="en-US" dirty="0">
                <a:solidFill>
                  <a:schemeClr val="accent2"/>
                </a:solidFill>
              </a:rPr>
              <a:t>流动性</a:t>
            </a:r>
            <a:r>
              <a:rPr lang="zh-CN" altLang="en-US" dirty="0"/>
              <a:t>的追求</a:t>
            </a:r>
          </a:p>
        </p:txBody>
      </p:sp>
      <p:pic>
        <p:nvPicPr>
          <p:cNvPr id="7" name="图片 6">
            <a:extLst>
              <a:ext uri="{FF2B5EF4-FFF2-40B4-BE49-F238E27FC236}">
                <a16:creationId xmlns:a16="http://schemas.microsoft.com/office/drawing/2014/main" id="{370F7E9F-4D75-4E4B-AB18-F11729FE9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6775" y="2952683"/>
            <a:ext cx="3696216" cy="952633"/>
          </a:xfrm>
          <a:prstGeom prst="rect">
            <a:avLst/>
          </a:prstGeom>
        </p:spPr>
      </p:pic>
      <p:pic>
        <p:nvPicPr>
          <p:cNvPr id="9" name="图片 8">
            <a:extLst>
              <a:ext uri="{FF2B5EF4-FFF2-40B4-BE49-F238E27FC236}">
                <a16:creationId xmlns:a16="http://schemas.microsoft.com/office/drawing/2014/main" id="{78C1CE7B-C7B2-4FF1-810F-9305771541F6}"/>
              </a:ext>
            </a:extLst>
          </p:cNvPr>
          <p:cNvPicPr>
            <a:picLocks noChangeAspect="1"/>
          </p:cNvPicPr>
          <p:nvPr/>
        </p:nvPicPr>
        <p:blipFill rotWithShape="1">
          <a:blip r:embed="rId3">
            <a:extLst>
              <a:ext uri="{28A0092B-C50C-407E-A947-70E740481C1C}">
                <a14:useLocalDpi xmlns:a14="http://schemas.microsoft.com/office/drawing/2010/main" val="0"/>
              </a:ext>
            </a:extLst>
          </a:blip>
          <a:srcRect t="995" r="34792" b="1552"/>
          <a:stretch/>
        </p:blipFill>
        <p:spPr>
          <a:xfrm>
            <a:off x="951922" y="1658320"/>
            <a:ext cx="4661992" cy="3912536"/>
          </a:xfrm>
          <a:prstGeom prst="rect">
            <a:avLst/>
          </a:prstGeom>
        </p:spPr>
      </p:pic>
      <p:sp>
        <p:nvSpPr>
          <p:cNvPr id="3" name="箭头: 右 2">
            <a:extLst>
              <a:ext uri="{FF2B5EF4-FFF2-40B4-BE49-F238E27FC236}">
                <a16:creationId xmlns:a16="http://schemas.microsoft.com/office/drawing/2014/main" id="{D03CE0BC-DF92-4369-9CD4-A6FB4D78405C}"/>
              </a:ext>
            </a:extLst>
          </p:cNvPr>
          <p:cNvSpPr/>
          <p:nvPr/>
        </p:nvSpPr>
        <p:spPr>
          <a:xfrm>
            <a:off x="6051965" y="3190840"/>
            <a:ext cx="666759" cy="476317"/>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bg1"/>
              </a:solidFill>
            </a:endParaRPr>
          </a:p>
        </p:txBody>
      </p:sp>
    </p:spTree>
    <p:extLst>
      <p:ext uri="{BB962C8B-B14F-4D97-AF65-F5344CB8AC3E}">
        <p14:creationId xmlns:p14="http://schemas.microsoft.com/office/powerpoint/2010/main" val="620801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2BAD9B-6BDF-479C-B72F-1B83C11ABC8C}"/>
              </a:ext>
            </a:extLst>
          </p:cNvPr>
          <p:cNvSpPr>
            <a:spLocks noGrp="1"/>
          </p:cNvSpPr>
          <p:nvPr>
            <p:ph type="title"/>
          </p:nvPr>
        </p:nvSpPr>
        <p:spPr/>
        <p:txBody>
          <a:bodyPr/>
          <a:lstStyle/>
          <a:p>
            <a:r>
              <a:rPr lang="en-US" altLang="zh-CN" dirty="0"/>
              <a:t>Security Token </a:t>
            </a:r>
            <a:r>
              <a:rPr lang="zh-CN" altLang="en-US" dirty="0"/>
              <a:t>的潜在市场规模</a:t>
            </a:r>
          </a:p>
        </p:txBody>
      </p:sp>
      <p:pic>
        <p:nvPicPr>
          <p:cNvPr id="2050" name="Picture 2" descr="https://img.chainnews.com/material/images/50b81c378282067386749cf331d4e5f9.jpg">
            <a:extLst>
              <a:ext uri="{FF2B5EF4-FFF2-40B4-BE49-F238E27FC236}">
                <a16:creationId xmlns:a16="http://schemas.microsoft.com/office/drawing/2014/main" id="{0107F5E4-5BE0-4D17-B41C-89F3C97869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9551" y="1438850"/>
            <a:ext cx="8492897" cy="4365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404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7F485F-C0E9-4577-A908-26A58CD1DC3F}"/>
              </a:ext>
            </a:extLst>
          </p:cNvPr>
          <p:cNvSpPr>
            <a:spLocks noGrp="1"/>
          </p:cNvSpPr>
          <p:nvPr>
            <p:ph type="title"/>
          </p:nvPr>
        </p:nvSpPr>
        <p:spPr/>
        <p:txBody>
          <a:bodyPr/>
          <a:lstStyle/>
          <a:p>
            <a:r>
              <a:rPr lang="en-US" altLang="zh-CN" dirty="0"/>
              <a:t>STO</a:t>
            </a:r>
            <a:r>
              <a:rPr lang="zh-CN" altLang="en-US" dirty="0"/>
              <a:t>募资的比较优势</a:t>
            </a:r>
          </a:p>
        </p:txBody>
      </p:sp>
      <p:graphicFrame>
        <p:nvGraphicFramePr>
          <p:cNvPr id="20" name="表格 19">
            <a:extLst>
              <a:ext uri="{FF2B5EF4-FFF2-40B4-BE49-F238E27FC236}">
                <a16:creationId xmlns:a16="http://schemas.microsoft.com/office/drawing/2014/main" id="{9997F7AB-7A21-4369-A11E-D381FF13139B}"/>
              </a:ext>
            </a:extLst>
          </p:cNvPr>
          <p:cNvGraphicFramePr/>
          <p:nvPr>
            <p:extLst>
              <p:ext uri="{D42A27DB-BD31-4B8C-83A1-F6EECF244321}">
                <p14:modId xmlns:p14="http://schemas.microsoft.com/office/powerpoint/2010/main" val="4147845823"/>
              </p:ext>
            </p:extLst>
          </p:nvPr>
        </p:nvGraphicFramePr>
        <p:xfrm>
          <a:off x="823595" y="1055077"/>
          <a:ext cx="10607040" cy="5205046"/>
        </p:xfrm>
        <a:graphic>
          <a:graphicData uri="http://schemas.openxmlformats.org/drawingml/2006/table">
            <a:tbl>
              <a:tblPr firstRow="1" bandRow="1">
                <a:tableStyleId>{5940675A-B579-460E-94D1-54222C63F5DA}</a:tableStyleId>
              </a:tblPr>
              <a:tblGrid>
                <a:gridCol w="977900">
                  <a:extLst>
                    <a:ext uri="{9D8B030D-6E8A-4147-A177-3AD203B41FA5}">
                      <a16:colId xmlns:a16="http://schemas.microsoft.com/office/drawing/2014/main" val="20000"/>
                    </a:ext>
                  </a:extLst>
                </a:gridCol>
                <a:gridCol w="3001010">
                  <a:extLst>
                    <a:ext uri="{9D8B030D-6E8A-4147-A177-3AD203B41FA5}">
                      <a16:colId xmlns:a16="http://schemas.microsoft.com/office/drawing/2014/main" val="20001"/>
                    </a:ext>
                  </a:extLst>
                </a:gridCol>
                <a:gridCol w="3333115">
                  <a:extLst>
                    <a:ext uri="{9D8B030D-6E8A-4147-A177-3AD203B41FA5}">
                      <a16:colId xmlns:a16="http://schemas.microsoft.com/office/drawing/2014/main" val="20002"/>
                    </a:ext>
                  </a:extLst>
                </a:gridCol>
                <a:gridCol w="3295015">
                  <a:extLst>
                    <a:ext uri="{9D8B030D-6E8A-4147-A177-3AD203B41FA5}">
                      <a16:colId xmlns:a16="http://schemas.microsoft.com/office/drawing/2014/main" val="20003"/>
                    </a:ext>
                  </a:extLst>
                </a:gridCol>
              </a:tblGrid>
              <a:tr h="334850">
                <a:tc>
                  <a:txBody>
                    <a:bodyPr/>
                    <a:lstStyle/>
                    <a:p>
                      <a:pPr algn="ctr">
                        <a:buNone/>
                      </a:pPr>
                      <a:r>
                        <a:rPr lang="en-US" sz="1400" b="1" kern="100" dirty="0">
                          <a:solidFill>
                            <a:schemeClr val="bg1"/>
                          </a:solidFill>
                          <a:effectLst/>
                          <a:latin typeface="华文楷体" panose="02010600040101010101" pitchFamily="2" charset="-122"/>
                          <a:ea typeface="华文楷体" panose="02010600040101010101" pitchFamily="2" charset="-122"/>
                        </a:rPr>
                        <a:t>项目\类型</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algn="ctr">
                        <a:buNone/>
                      </a:pPr>
                      <a:r>
                        <a:rPr lang="en-US" sz="1400" b="1" kern="100" dirty="0">
                          <a:solidFill>
                            <a:schemeClr val="bg1"/>
                          </a:solidFill>
                          <a:effectLst/>
                          <a:latin typeface="华文楷体" panose="02010600040101010101" pitchFamily="2" charset="-122"/>
                          <a:ea typeface="华文楷体" panose="02010600040101010101" pitchFamily="2" charset="-122"/>
                        </a:rPr>
                        <a:t>IPO</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algn="ctr">
                        <a:buNone/>
                      </a:pPr>
                      <a:r>
                        <a:rPr lang="en-US" sz="1400" b="1" kern="100" dirty="0">
                          <a:solidFill>
                            <a:schemeClr val="bg1"/>
                          </a:solidFill>
                          <a:effectLst/>
                          <a:latin typeface="华文楷体" panose="02010600040101010101" pitchFamily="2" charset="-122"/>
                          <a:ea typeface="华文楷体" panose="02010600040101010101" pitchFamily="2" charset="-122"/>
                        </a:rPr>
                        <a:t>ICO</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algn="ctr">
                        <a:buNone/>
                      </a:pPr>
                      <a:r>
                        <a:rPr lang="en-US" sz="1400" b="1" kern="100" dirty="0">
                          <a:solidFill>
                            <a:schemeClr val="bg1"/>
                          </a:solidFill>
                          <a:effectLst/>
                          <a:latin typeface="华文楷体" panose="02010600040101010101" pitchFamily="2" charset="-122"/>
                          <a:ea typeface="华文楷体" panose="02010600040101010101" pitchFamily="2" charset="-122"/>
                        </a:rPr>
                        <a:t>STO</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extLst>
                  <a:ext uri="{0D108BD9-81ED-4DB2-BD59-A6C34878D82A}">
                    <a16:rowId xmlns:a16="http://schemas.microsoft.com/office/drawing/2014/main" val="10000"/>
                  </a:ext>
                </a:extLst>
              </a:tr>
              <a:tr h="336337">
                <a:tc>
                  <a:txBody>
                    <a:bodyPr/>
                    <a:lstStyle/>
                    <a:p>
                      <a:pPr algn="ctr">
                        <a:lnSpc>
                          <a:spcPct val="100000"/>
                        </a:lnSpc>
                        <a:buNone/>
                      </a:pPr>
                      <a:r>
                        <a:rPr lang="en-US" sz="1400" b="0" kern="100" dirty="0">
                          <a:solidFill>
                            <a:schemeClr val="bg1"/>
                          </a:solidFill>
                          <a:effectLst/>
                          <a:latin typeface="华文楷体" panose="02010600040101010101" pitchFamily="2" charset="-122"/>
                          <a:ea typeface="华文楷体" panose="02010600040101010101" pitchFamily="2" charset="-122"/>
                        </a:rPr>
                        <a:t>证券类型</a:t>
                      </a:r>
                      <a:endParaRPr lang="en-US" altLang="en-US" sz="1400" b="0" kern="100" dirty="0">
                        <a:solidFill>
                          <a:schemeClr val="bg1"/>
                        </a:solidFill>
                        <a:effectLst/>
                        <a:highlight>
                          <a:srgbClr val="1B9054"/>
                        </a:highlight>
                        <a:latin typeface="华文楷体" panose="02010600040101010101" pitchFamily="2" charset="-122"/>
                        <a:ea typeface="华文楷体" panose="02010600040101010101" pitchFamily="2" charset="-122"/>
                        <a:cs typeface="苹方-简" panose="020B0400000000000000" charset="-122"/>
                      </a:endParaRP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证券</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Token/权益</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证券</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extLst>
                  <a:ext uri="{0D108BD9-81ED-4DB2-BD59-A6C34878D82A}">
                    <a16:rowId xmlns:a16="http://schemas.microsoft.com/office/drawing/2014/main" val="10001"/>
                  </a:ext>
                </a:extLst>
              </a:tr>
              <a:tr h="334105">
                <a:tc>
                  <a:txBody>
                    <a:bodyPr/>
                    <a:lstStyle/>
                    <a:p>
                      <a:pPr algn="ctr">
                        <a:buNone/>
                      </a:pPr>
                      <a:r>
                        <a:rPr lang="en-US" sz="1400" b="0" kern="100" dirty="0">
                          <a:solidFill>
                            <a:schemeClr val="bg1"/>
                          </a:solidFill>
                          <a:effectLst/>
                          <a:latin typeface="华文楷体" panose="02010600040101010101" pitchFamily="2" charset="-122"/>
                          <a:ea typeface="华文楷体" panose="02010600040101010101" pitchFamily="2" charset="-122"/>
                        </a:rPr>
                        <a:t>底层资产</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indent="0" algn="ctr">
                        <a:buNone/>
                      </a:pPr>
                      <a:r>
                        <a:rPr lang="en-US" sz="1400" b="0" kern="100" dirty="0">
                          <a:effectLst/>
                          <a:latin typeface="华文楷体" panose="02010600040101010101" pitchFamily="2" charset="-122"/>
                          <a:ea typeface="华文楷体" panose="02010600040101010101" pitchFamily="2" charset="-122"/>
                        </a:rPr>
                        <a:t>实体有价资产</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链上资产</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实体有价资产</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extLst>
                  <a:ext uri="{0D108BD9-81ED-4DB2-BD59-A6C34878D82A}">
                    <a16:rowId xmlns:a16="http://schemas.microsoft.com/office/drawing/2014/main" val="10002"/>
                  </a:ext>
                </a:extLst>
              </a:tr>
              <a:tr h="500043">
                <a:tc>
                  <a:txBody>
                    <a:bodyPr/>
                    <a:lstStyle/>
                    <a:p>
                      <a:pPr algn="ctr">
                        <a:buNone/>
                      </a:pPr>
                      <a:r>
                        <a:rPr lang="en-US" sz="1400" b="0" kern="100" dirty="0">
                          <a:solidFill>
                            <a:schemeClr val="bg1"/>
                          </a:solidFill>
                          <a:effectLst/>
                          <a:latin typeface="华文楷体" panose="02010600040101010101" pitchFamily="2" charset="-122"/>
                          <a:ea typeface="华文楷体" panose="02010600040101010101" pitchFamily="2" charset="-122"/>
                        </a:rPr>
                        <a:t>企业类型</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indent="0" algn="ctr">
                        <a:buNone/>
                      </a:pPr>
                      <a:r>
                        <a:rPr lang="en-US" sz="1400" b="0" kern="100" dirty="0">
                          <a:effectLst/>
                          <a:latin typeface="华文楷体" panose="02010600040101010101" pitchFamily="2" charset="-122"/>
                          <a:ea typeface="华文楷体" panose="02010600040101010101" pitchFamily="2" charset="-122"/>
                        </a:rPr>
                        <a:t>依交易所规定不同，总体为大中型公司</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几乎全部为概念型小公司或去中心化组织</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大部分为基于实体公司的创业公司</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extLst>
                  <a:ext uri="{0D108BD9-81ED-4DB2-BD59-A6C34878D82A}">
                    <a16:rowId xmlns:a16="http://schemas.microsoft.com/office/drawing/2014/main" val="10003"/>
                  </a:ext>
                </a:extLst>
              </a:tr>
              <a:tr h="335593">
                <a:tc>
                  <a:txBody>
                    <a:bodyPr/>
                    <a:lstStyle/>
                    <a:p>
                      <a:pPr algn="ctr">
                        <a:buNone/>
                      </a:pPr>
                      <a:r>
                        <a:rPr lang="zh-CN" altLang="en-US" sz="1400" b="0" kern="100" dirty="0">
                          <a:solidFill>
                            <a:schemeClr val="bg1"/>
                          </a:solidFill>
                          <a:effectLst/>
                          <a:latin typeface="华文楷体" panose="02010600040101010101" pitchFamily="2" charset="-122"/>
                          <a:ea typeface="华文楷体" panose="02010600040101010101" pitchFamily="2" charset="-122"/>
                        </a:rPr>
                        <a:t>上市成本</a:t>
                      </a:r>
                      <a:endParaRPr lang="en-US" sz="1400" b="0" kern="100" dirty="0">
                        <a:solidFill>
                          <a:schemeClr val="bg1"/>
                        </a:solidFill>
                        <a:effectLst/>
                        <a:latin typeface="华文楷体" panose="02010600040101010101" pitchFamily="2" charset="-122"/>
                        <a:ea typeface="华文楷体" panose="02010600040101010101" pitchFamily="2" charset="-122"/>
                      </a:endParaRPr>
                    </a:p>
                  </a:txBody>
                  <a:tcPr marL="0" marR="0" marT="0" marB="1" anchor="ctr">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A9D61"/>
                    </a:solidFill>
                  </a:tcPr>
                </a:tc>
                <a:tc>
                  <a:txBody>
                    <a:bodyPr/>
                    <a:lstStyle/>
                    <a:p>
                      <a:pPr indent="0" algn="ctr">
                        <a:buNone/>
                      </a:pPr>
                      <a:r>
                        <a:rPr lang="zh-CN" altLang="en-US" sz="1400" b="0" kern="100" dirty="0">
                          <a:effectLst/>
                          <a:latin typeface="华文楷体" panose="02010600040101010101" pitchFamily="2" charset="-122"/>
                          <a:ea typeface="华文楷体" panose="02010600040101010101" pitchFamily="2" charset="-122"/>
                        </a:rPr>
                        <a:t>极高</a:t>
                      </a:r>
                      <a:endParaRPr lang="en-US" sz="1400" b="0" kern="100" dirty="0">
                        <a:effectLst/>
                        <a:latin typeface="华文楷体" panose="02010600040101010101" pitchFamily="2" charset="-122"/>
                        <a:ea typeface="华文楷体" panose="02010600040101010101" pitchFamily="2" charset="-122"/>
                      </a:endParaRPr>
                    </a:p>
                  </a:txBody>
                  <a:tcPr marL="0" marR="0" marT="0" marB="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DE7D9"/>
                    </a:solidFill>
                  </a:tcPr>
                </a:tc>
                <a:tc>
                  <a:txBody>
                    <a:bodyPr/>
                    <a:lstStyle/>
                    <a:p>
                      <a:pPr algn="ctr">
                        <a:buNone/>
                      </a:pPr>
                      <a:r>
                        <a:rPr lang="zh-CN" altLang="en-US" sz="1400" b="0" kern="100" dirty="0">
                          <a:effectLst/>
                          <a:latin typeface="华文楷体" panose="02010600040101010101" pitchFamily="2" charset="-122"/>
                          <a:ea typeface="华文楷体" panose="02010600040101010101" pitchFamily="2" charset="-122"/>
                        </a:rPr>
                        <a:t>最低</a:t>
                      </a:r>
                      <a:endParaRPr lang="en-US" sz="1400" b="0" kern="100" dirty="0">
                        <a:effectLst/>
                        <a:latin typeface="华文楷体" panose="02010600040101010101" pitchFamily="2" charset="-122"/>
                        <a:ea typeface="华文楷体" panose="02010600040101010101" pitchFamily="2" charset="-122"/>
                      </a:endParaRPr>
                    </a:p>
                  </a:txBody>
                  <a:tcPr marL="0" marR="0" marT="0" marB="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DE7D9"/>
                    </a:solidFill>
                  </a:tcPr>
                </a:tc>
                <a:tc>
                  <a:txBody>
                    <a:bodyPr/>
                    <a:lstStyle/>
                    <a:p>
                      <a:pPr algn="ctr">
                        <a:buNone/>
                      </a:pPr>
                      <a:r>
                        <a:rPr lang="zh-CN" altLang="en-US" sz="1400" b="0" kern="100" dirty="0">
                          <a:effectLst/>
                          <a:latin typeface="华文楷体" panose="02010600040101010101" pitchFamily="2" charset="-122"/>
                          <a:ea typeface="华文楷体" panose="02010600040101010101" pitchFamily="2" charset="-122"/>
                        </a:rPr>
                        <a:t>适中</a:t>
                      </a:r>
                      <a:endParaRPr lang="en-US" sz="1400" b="0" kern="100" dirty="0">
                        <a:effectLst/>
                        <a:latin typeface="华文楷体" panose="02010600040101010101" pitchFamily="2" charset="-122"/>
                        <a:ea typeface="华文楷体" panose="02010600040101010101" pitchFamily="2" charset="-122"/>
                      </a:endParaRPr>
                    </a:p>
                  </a:txBody>
                  <a:tcPr marL="0" marR="0" marT="0" marB="1" anchor="ctr">
                    <a:lnL w="12700" cap="flat" cmpd="sng" algn="ctr">
                      <a:solidFill>
                        <a:srgbClr val="FFFFFF"/>
                      </a:solidFill>
                      <a:prstDash val="solid"/>
                      <a:roun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DE7D9"/>
                    </a:solidFill>
                  </a:tcPr>
                </a:tc>
                <a:extLst>
                  <a:ext uri="{0D108BD9-81ED-4DB2-BD59-A6C34878D82A}">
                    <a16:rowId xmlns:a16="http://schemas.microsoft.com/office/drawing/2014/main" val="1882756708"/>
                  </a:ext>
                </a:extLst>
              </a:tr>
              <a:tr h="335593">
                <a:tc>
                  <a:txBody>
                    <a:bodyPr/>
                    <a:lstStyle/>
                    <a:p>
                      <a:pPr algn="ctr">
                        <a:buNone/>
                      </a:pPr>
                      <a:r>
                        <a:rPr lang="en-US" sz="1400" b="0" kern="100" dirty="0">
                          <a:solidFill>
                            <a:schemeClr val="bg1"/>
                          </a:solidFill>
                          <a:effectLst/>
                          <a:latin typeface="华文楷体" panose="02010600040101010101" pitchFamily="2" charset="-122"/>
                          <a:ea typeface="华文楷体" panose="02010600040101010101" pitchFamily="2" charset="-122"/>
                        </a:rPr>
                        <a:t>企业风险</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indent="0" algn="ctr">
                        <a:buNone/>
                      </a:pPr>
                      <a:r>
                        <a:rPr lang="en-US" sz="1400" b="0" kern="100" dirty="0">
                          <a:effectLst/>
                          <a:latin typeface="华文楷体" panose="02010600040101010101" pitchFamily="2" charset="-122"/>
                          <a:ea typeface="华文楷体" panose="02010600040101010101" pitchFamily="2" charset="-122"/>
                        </a:rPr>
                        <a:t>风险较小</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风险极高</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tc>
                  <a:txBody>
                    <a:bodyPr/>
                    <a:lstStyle/>
                    <a:p>
                      <a:pPr algn="ctr">
                        <a:buNone/>
                      </a:pPr>
                      <a:r>
                        <a:rPr lang="en-US" sz="1400" b="0" kern="100" dirty="0" err="1">
                          <a:effectLst/>
                          <a:latin typeface="华文楷体" panose="02010600040101010101" pitchFamily="2" charset="-122"/>
                          <a:ea typeface="华文楷体" panose="02010600040101010101" pitchFamily="2" charset="-122"/>
                        </a:rPr>
                        <a:t>风险</a:t>
                      </a:r>
                      <a:r>
                        <a:rPr lang="zh-CN" altLang="en-US" sz="1400" b="0" kern="100" dirty="0">
                          <a:effectLst/>
                          <a:latin typeface="华文楷体" panose="02010600040101010101" pitchFamily="2" charset="-122"/>
                          <a:ea typeface="华文楷体" panose="02010600040101010101" pitchFamily="2" charset="-122"/>
                        </a:rPr>
                        <a:t>适中</a:t>
                      </a:r>
                      <a:endParaRPr lang="en-US" sz="1400" b="0" kern="100" dirty="0">
                        <a:effectLst/>
                        <a:latin typeface="华文楷体" panose="02010600040101010101" pitchFamily="2" charset="-122"/>
                        <a:ea typeface="华文楷体" panose="02010600040101010101" pitchFamily="2" charset="-122"/>
                      </a:endParaRP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extLst>
                  <a:ext uri="{0D108BD9-81ED-4DB2-BD59-A6C34878D82A}">
                    <a16:rowId xmlns:a16="http://schemas.microsoft.com/office/drawing/2014/main" val="10004"/>
                  </a:ext>
                </a:extLst>
              </a:tr>
              <a:tr h="335593">
                <a:tc>
                  <a:txBody>
                    <a:bodyPr/>
                    <a:lstStyle/>
                    <a:p>
                      <a:pPr algn="ctr">
                        <a:buNone/>
                      </a:pPr>
                      <a:r>
                        <a:rPr lang="en-US" sz="1400" b="0" kern="100" dirty="0">
                          <a:solidFill>
                            <a:schemeClr val="bg1"/>
                          </a:solidFill>
                          <a:effectLst/>
                          <a:latin typeface="华文楷体" panose="02010600040101010101" pitchFamily="2" charset="-122"/>
                          <a:ea typeface="华文楷体" panose="02010600040101010101" pitchFamily="2" charset="-122"/>
                        </a:rPr>
                        <a:t>融资规模</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indent="0" algn="ctr">
                        <a:buNone/>
                      </a:pPr>
                      <a:r>
                        <a:rPr lang="en-US" sz="1400" b="0" kern="100" dirty="0">
                          <a:effectLst/>
                          <a:latin typeface="华文楷体" panose="02010600040101010101" pitchFamily="2" charset="-122"/>
                          <a:ea typeface="华文楷体" panose="02010600040101010101" pitchFamily="2" charset="-122"/>
                        </a:rPr>
                        <a:t>大</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中小</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大</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extLst>
                  <a:ext uri="{0D108BD9-81ED-4DB2-BD59-A6C34878D82A}">
                    <a16:rowId xmlns:a16="http://schemas.microsoft.com/office/drawing/2014/main" val="10005"/>
                  </a:ext>
                </a:extLst>
              </a:tr>
              <a:tr h="334105">
                <a:tc>
                  <a:txBody>
                    <a:bodyPr/>
                    <a:lstStyle/>
                    <a:p>
                      <a:pPr algn="ctr">
                        <a:buNone/>
                      </a:pPr>
                      <a:r>
                        <a:rPr lang="en-US" sz="1400" b="0" kern="100" dirty="0">
                          <a:solidFill>
                            <a:schemeClr val="bg1"/>
                          </a:solidFill>
                          <a:effectLst/>
                          <a:latin typeface="华文楷体" panose="02010600040101010101" pitchFamily="2" charset="-122"/>
                          <a:ea typeface="华文楷体" panose="02010600040101010101" pitchFamily="2" charset="-122"/>
                        </a:rPr>
                        <a:t>监管</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indent="0" algn="ctr">
                        <a:buNone/>
                      </a:pPr>
                      <a:r>
                        <a:rPr lang="en-US" sz="1400" b="0" kern="100" dirty="0">
                          <a:effectLst/>
                          <a:latin typeface="华文楷体" panose="02010600040101010101" pitchFamily="2" charset="-122"/>
                          <a:ea typeface="华文楷体" panose="02010600040101010101" pitchFamily="2" charset="-122"/>
                        </a:rPr>
                        <a:t>强</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弱</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tc>
                  <a:txBody>
                    <a:bodyPr/>
                    <a:lstStyle/>
                    <a:p>
                      <a:pPr algn="ctr">
                        <a:buNone/>
                      </a:pPr>
                      <a:r>
                        <a:rPr lang="zh-CN" altLang="en-US" sz="1400" b="0" kern="100" dirty="0">
                          <a:effectLst/>
                          <a:latin typeface="华文楷体" panose="02010600040101010101" pitchFamily="2" charset="-122"/>
                          <a:ea typeface="华文楷体" panose="02010600040101010101" pitchFamily="2" charset="-122"/>
                        </a:rPr>
                        <a:t>尚不完善</a:t>
                      </a:r>
                      <a:endParaRPr lang="en-US" sz="1400" b="0" kern="100" dirty="0">
                        <a:effectLst/>
                        <a:latin typeface="华文楷体" panose="02010600040101010101" pitchFamily="2" charset="-122"/>
                        <a:ea typeface="华文楷体" panose="02010600040101010101" pitchFamily="2" charset="-122"/>
                      </a:endParaRP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extLst>
                  <a:ext uri="{0D108BD9-81ED-4DB2-BD59-A6C34878D82A}">
                    <a16:rowId xmlns:a16="http://schemas.microsoft.com/office/drawing/2014/main" val="10006"/>
                  </a:ext>
                </a:extLst>
              </a:tr>
              <a:tr h="336337">
                <a:tc>
                  <a:txBody>
                    <a:bodyPr/>
                    <a:lstStyle/>
                    <a:p>
                      <a:pPr algn="ctr">
                        <a:buNone/>
                      </a:pPr>
                      <a:r>
                        <a:rPr lang="en-US" sz="1400" b="0" kern="100" dirty="0">
                          <a:solidFill>
                            <a:schemeClr val="bg1"/>
                          </a:solidFill>
                          <a:effectLst/>
                          <a:latin typeface="华文楷体" panose="02010600040101010101" pitchFamily="2" charset="-122"/>
                          <a:ea typeface="华文楷体" panose="02010600040101010101" pitchFamily="2" charset="-122"/>
                        </a:rPr>
                        <a:t>中心化</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indent="0" algn="ctr">
                        <a:buNone/>
                      </a:pPr>
                      <a:r>
                        <a:rPr lang="en-US" sz="1400" b="0" kern="100" dirty="0">
                          <a:effectLst/>
                          <a:latin typeface="华文楷体" panose="02010600040101010101" pitchFamily="2" charset="-122"/>
                          <a:ea typeface="华文楷体" panose="02010600040101010101" pitchFamily="2" charset="-122"/>
                        </a:rPr>
                        <a:t>是</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否</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是</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extLst>
                  <a:ext uri="{0D108BD9-81ED-4DB2-BD59-A6C34878D82A}">
                    <a16:rowId xmlns:a16="http://schemas.microsoft.com/office/drawing/2014/main" val="10007"/>
                  </a:ext>
                </a:extLst>
              </a:tr>
              <a:tr h="334850">
                <a:tc>
                  <a:txBody>
                    <a:bodyPr/>
                    <a:lstStyle/>
                    <a:p>
                      <a:pPr algn="ctr">
                        <a:buNone/>
                      </a:pPr>
                      <a:r>
                        <a:rPr lang="en-US" sz="1400" b="0" kern="100" dirty="0">
                          <a:solidFill>
                            <a:schemeClr val="bg1"/>
                          </a:solidFill>
                          <a:effectLst/>
                          <a:latin typeface="华文楷体" panose="02010600040101010101" pitchFamily="2" charset="-122"/>
                          <a:ea typeface="华文楷体" panose="02010600040101010101" pitchFamily="2" charset="-122"/>
                        </a:rPr>
                        <a:t>运营透明</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indent="0" algn="ctr">
                        <a:buNone/>
                      </a:pPr>
                      <a:r>
                        <a:rPr lang="en-US" sz="1400" b="0" kern="100" dirty="0">
                          <a:effectLst/>
                          <a:latin typeface="华文楷体" panose="02010600040101010101" pitchFamily="2" charset="-122"/>
                          <a:ea typeface="华文楷体" panose="02010600040101010101" pitchFamily="2" charset="-122"/>
                        </a:rPr>
                        <a:t>是</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否</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tc>
                  <a:txBody>
                    <a:bodyPr/>
                    <a:lstStyle/>
                    <a:p>
                      <a:pPr algn="ctr">
                        <a:buNone/>
                      </a:pPr>
                      <a:r>
                        <a:rPr lang="zh-CN" altLang="en-US" sz="1400" b="0" kern="100" dirty="0">
                          <a:effectLst/>
                          <a:latin typeface="华文楷体" panose="02010600040101010101" pitchFamily="2" charset="-122"/>
                          <a:ea typeface="华文楷体" panose="02010600040101010101" pitchFamily="2" charset="-122"/>
                        </a:rPr>
                        <a:t>尚不完善</a:t>
                      </a:r>
                      <a:endParaRPr lang="en-US" sz="1400" b="0" kern="100" dirty="0">
                        <a:effectLst/>
                        <a:latin typeface="华文楷体" panose="02010600040101010101" pitchFamily="2" charset="-122"/>
                        <a:ea typeface="华文楷体" panose="02010600040101010101" pitchFamily="2" charset="-122"/>
                      </a:endParaRP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extLst>
                  <a:ext uri="{0D108BD9-81ED-4DB2-BD59-A6C34878D82A}">
                    <a16:rowId xmlns:a16="http://schemas.microsoft.com/office/drawing/2014/main" val="10008"/>
                  </a:ext>
                </a:extLst>
              </a:tr>
              <a:tr h="337826">
                <a:tc>
                  <a:txBody>
                    <a:bodyPr/>
                    <a:lstStyle/>
                    <a:p>
                      <a:pPr algn="ctr">
                        <a:buNone/>
                      </a:pPr>
                      <a:r>
                        <a:rPr lang="en-US" sz="1400" b="0" kern="100" dirty="0">
                          <a:solidFill>
                            <a:schemeClr val="bg1"/>
                          </a:solidFill>
                          <a:effectLst/>
                          <a:latin typeface="华文楷体" panose="02010600040101010101" pitchFamily="2" charset="-122"/>
                          <a:ea typeface="华文楷体" panose="02010600040101010101" pitchFamily="2" charset="-122"/>
                        </a:rPr>
                        <a:t>投资风险</a:t>
                      </a:r>
                    </a:p>
                  </a:txBody>
                  <a:tcPr marL="0" marR="0" marT="0" marB="1" anchor="ctr">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indent="0" algn="ctr">
                        <a:buNone/>
                      </a:pPr>
                      <a:r>
                        <a:rPr lang="en-US" sz="1400" b="0" kern="100" dirty="0">
                          <a:effectLst/>
                          <a:latin typeface="华文楷体" panose="02010600040101010101" pitchFamily="2" charset="-122"/>
                          <a:ea typeface="华文楷体" panose="02010600040101010101" pitchFamily="2" charset="-122"/>
                        </a:rPr>
                        <a:t>中</a:t>
                      </a:r>
                    </a:p>
                  </a:txBody>
                  <a:tcPr marL="0" marR="0" marT="0" marB="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高</a:t>
                      </a:r>
                    </a:p>
                  </a:txBody>
                  <a:tcPr marL="0" marR="0" marT="0" marB="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tc>
                  <a:txBody>
                    <a:bodyPr/>
                    <a:lstStyle/>
                    <a:p>
                      <a:pPr algn="ctr">
                        <a:buNone/>
                      </a:pPr>
                      <a:r>
                        <a:rPr lang="zh-CN" altLang="en-US" sz="1400" b="0" kern="100" dirty="0">
                          <a:effectLst/>
                          <a:latin typeface="华文楷体" panose="02010600040101010101" pitchFamily="2" charset="-122"/>
                          <a:ea typeface="华文楷体" panose="02010600040101010101" pitchFamily="2" charset="-122"/>
                        </a:rPr>
                        <a:t>较高</a:t>
                      </a:r>
                      <a:endParaRPr lang="en-US" sz="1400" b="0" kern="100" dirty="0">
                        <a:effectLst/>
                        <a:latin typeface="华文楷体" panose="02010600040101010101" pitchFamily="2" charset="-122"/>
                        <a:ea typeface="华文楷体" panose="02010600040101010101" pitchFamily="2" charset="-122"/>
                      </a:endParaRPr>
                    </a:p>
                  </a:txBody>
                  <a:tcPr marL="0" marR="0" marT="0" marB="1" anchor="ctr">
                    <a:lnL w="12700" cap="flat" cmpd="sng" algn="ctr">
                      <a:solidFill>
                        <a:srgbClr val="FFFFFF"/>
                      </a:solidFill>
                      <a:prstDash val="solid"/>
                      <a:roun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extLst>
                  <a:ext uri="{0D108BD9-81ED-4DB2-BD59-A6C34878D82A}">
                    <a16:rowId xmlns:a16="http://schemas.microsoft.com/office/drawing/2014/main" val="10010"/>
                  </a:ext>
                </a:extLst>
              </a:tr>
              <a:tr h="334105">
                <a:tc>
                  <a:txBody>
                    <a:bodyPr/>
                    <a:lstStyle/>
                    <a:p>
                      <a:pPr algn="ctr">
                        <a:buNone/>
                      </a:pPr>
                      <a:r>
                        <a:rPr lang="en-US" sz="1400" b="0" kern="100" dirty="0">
                          <a:solidFill>
                            <a:schemeClr val="bg1"/>
                          </a:solidFill>
                          <a:effectLst/>
                          <a:latin typeface="华文楷体" panose="02010600040101010101" pitchFamily="2" charset="-122"/>
                          <a:ea typeface="华文楷体" panose="02010600040101010101" pitchFamily="2" charset="-122"/>
                        </a:rPr>
                        <a:t>认证投资者</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indent="0" algn="ctr">
                        <a:buNone/>
                      </a:pPr>
                      <a:r>
                        <a:rPr lang="en-US" sz="1400" b="0" kern="100" dirty="0">
                          <a:effectLst/>
                          <a:latin typeface="华文楷体" panose="02010600040101010101" pitchFamily="2" charset="-122"/>
                          <a:ea typeface="华文楷体" panose="02010600040101010101" pitchFamily="2" charset="-122"/>
                        </a:rPr>
                        <a:t>是</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否</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是</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extLst>
                  <a:ext uri="{0D108BD9-81ED-4DB2-BD59-A6C34878D82A}">
                    <a16:rowId xmlns:a16="http://schemas.microsoft.com/office/drawing/2014/main" val="10011"/>
                  </a:ext>
                </a:extLst>
              </a:tr>
              <a:tr h="336337">
                <a:tc>
                  <a:txBody>
                    <a:bodyPr/>
                    <a:lstStyle/>
                    <a:p>
                      <a:pPr algn="ctr">
                        <a:buNone/>
                      </a:pPr>
                      <a:r>
                        <a:rPr lang="en-US" sz="1400" b="0" kern="100" dirty="0">
                          <a:solidFill>
                            <a:schemeClr val="bg1"/>
                          </a:solidFill>
                          <a:effectLst/>
                          <a:latin typeface="华文楷体" panose="02010600040101010101" pitchFamily="2" charset="-122"/>
                          <a:ea typeface="华文楷体" panose="02010600040101010101" pitchFamily="2" charset="-122"/>
                        </a:rPr>
                        <a:t>投资者保护</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indent="0" algn="ctr">
                        <a:buNone/>
                      </a:pPr>
                      <a:r>
                        <a:rPr lang="en-US" sz="1400" b="0" kern="100" dirty="0">
                          <a:effectLst/>
                          <a:latin typeface="华文楷体" panose="02010600040101010101" pitchFamily="2" charset="-122"/>
                          <a:ea typeface="华文楷体" panose="02010600040101010101" pitchFamily="2" charset="-122"/>
                        </a:rPr>
                        <a:t>是</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否</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半</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extLst>
                  <a:ext uri="{0D108BD9-81ED-4DB2-BD59-A6C34878D82A}">
                    <a16:rowId xmlns:a16="http://schemas.microsoft.com/office/drawing/2014/main" val="10012"/>
                  </a:ext>
                </a:extLst>
              </a:tr>
              <a:tr h="334850">
                <a:tc>
                  <a:txBody>
                    <a:bodyPr/>
                    <a:lstStyle/>
                    <a:p>
                      <a:pPr algn="ctr">
                        <a:buNone/>
                      </a:pPr>
                      <a:r>
                        <a:rPr lang="en-US" sz="1400" b="0" kern="100" dirty="0">
                          <a:solidFill>
                            <a:schemeClr val="bg1"/>
                          </a:solidFill>
                          <a:effectLst/>
                          <a:latin typeface="华文楷体" panose="02010600040101010101" pitchFamily="2" charset="-122"/>
                          <a:ea typeface="华文楷体" panose="02010600040101010101" pitchFamily="2" charset="-122"/>
                        </a:rPr>
                        <a:t>24小时交易</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indent="0" algn="ctr">
                        <a:buNone/>
                      </a:pPr>
                      <a:r>
                        <a:rPr lang="en-US" sz="1400" b="0" kern="100" dirty="0">
                          <a:effectLst/>
                          <a:latin typeface="华文楷体" panose="02010600040101010101" pitchFamily="2" charset="-122"/>
                          <a:ea typeface="华文楷体" panose="02010600040101010101" pitchFamily="2" charset="-122"/>
                        </a:rPr>
                        <a:t>否</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tc>
                  <a:txBody>
                    <a:bodyPr/>
                    <a:lstStyle/>
                    <a:p>
                      <a:pPr algn="ctr">
                        <a:buNone/>
                      </a:pPr>
                      <a:r>
                        <a:rPr lang="en-US" altLang="zh-CN" sz="1400" b="0" kern="100" dirty="0">
                          <a:effectLst/>
                          <a:latin typeface="华文楷体" panose="02010600040101010101" pitchFamily="2" charset="-122"/>
                          <a:ea typeface="华文楷体" panose="02010600040101010101" pitchFamily="2" charset="-122"/>
                        </a:rPr>
                        <a:t>7</a:t>
                      </a:r>
                      <a:r>
                        <a:rPr lang="zh-CN" altLang="en-US" sz="1400" b="0" kern="100" dirty="0">
                          <a:effectLst/>
                          <a:latin typeface="华文楷体" panose="02010600040101010101" pitchFamily="2" charset="-122"/>
                          <a:ea typeface="华文楷体" panose="02010600040101010101" pitchFamily="2" charset="-122"/>
                        </a:rPr>
                        <a:t>*</a:t>
                      </a:r>
                      <a:r>
                        <a:rPr lang="en-US" altLang="zh-CN" sz="1400" b="0" kern="100" dirty="0">
                          <a:effectLst/>
                          <a:latin typeface="华文楷体" panose="02010600040101010101" pitchFamily="2" charset="-122"/>
                          <a:ea typeface="华文楷体" panose="02010600040101010101" pitchFamily="2" charset="-122"/>
                        </a:rPr>
                        <a:t>24H</a:t>
                      </a:r>
                      <a:endParaRPr lang="en-US" sz="1400" b="0" kern="100" dirty="0">
                        <a:effectLst/>
                        <a:latin typeface="华文楷体" panose="02010600040101010101" pitchFamily="2" charset="-122"/>
                        <a:ea typeface="华文楷体" panose="02010600040101010101" pitchFamily="2" charset="-122"/>
                      </a:endParaRP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tc>
                  <a:txBody>
                    <a:bodyPr/>
                    <a:lstStyle/>
                    <a:p>
                      <a:pPr algn="ctr">
                        <a:buNone/>
                      </a:pPr>
                      <a:r>
                        <a:rPr lang="en-US" altLang="zh-CN" sz="1400" b="0" kern="100" dirty="0">
                          <a:effectLst/>
                          <a:latin typeface="华文楷体" panose="02010600040101010101" pitchFamily="2" charset="-122"/>
                          <a:ea typeface="华文楷体" panose="02010600040101010101" pitchFamily="2" charset="-122"/>
                        </a:rPr>
                        <a:t>7</a:t>
                      </a:r>
                      <a:r>
                        <a:rPr lang="zh-CN" altLang="en-US" sz="1400" b="0" kern="100" dirty="0">
                          <a:effectLst/>
                          <a:latin typeface="华文楷体" panose="02010600040101010101" pitchFamily="2" charset="-122"/>
                          <a:ea typeface="华文楷体" panose="02010600040101010101" pitchFamily="2" charset="-122"/>
                        </a:rPr>
                        <a:t>*</a:t>
                      </a:r>
                      <a:r>
                        <a:rPr lang="en-US" altLang="zh-CN" sz="1400" b="0" kern="100" dirty="0">
                          <a:effectLst/>
                          <a:latin typeface="华文楷体" panose="02010600040101010101" pitchFamily="2" charset="-122"/>
                          <a:ea typeface="华文楷体" panose="02010600040101010101" pitchFamily="2" charset="-122"/>
                        </a:rPr>
                        <a:t>24H</a:t>
                      </a:r>
                      <a:endParaRPr lang="en-US" sz="1400" b="0" kern="100" dirty="0">
                        <a:effectLst/>
                        <a:latin typeface="华文楷体" panose="02010600040101010101" pitchFamily="2" charset="-122"/>
                        <a:ea typeface="华文楷体" panose="02010600040101010101" pitchFamily="2" charset="-122"/>
                      </a:endParaRP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E8F4EE"/>
                    </a:solidFill>
                  </a:tcPr>
                </a:tc>
                <a:extLst>
                  <a:ext uri="{0D108BD9-81ED-4DB2-BD59-A6C34878D82A}">
                    <a16:rowId xmlns:a16="http://schemas.microsoft.com/office/drawing/2014/main" val="10013"/>
                  </a:ext>
                </a:extLst>
              </a:tr>
              <a:tr h="344522">
                <a:tc>
                  <a:txBody>
                    <a:bodyPr/>
                    <a:lstStyle/>
                    <a:p>
                      <a:pPr algn="ctr">
                        <a:buNone/>
                      </a:pPr>
                      <a:r>
                        <a:rPr lang="en-US" sz="1400" b="0" kern="100" dirty="0">
                          <a:solidFill>
                            <a:schemeClr val="bg1"/>
                          </a:solidFill>
                          <a:effectLst/>
                          <a:latin typeface="华文楷体" panose="02010600040101010101" pitchFamily="2" charset="-122"/>
                          <a:ea typeface="华文楷体" panose="02010600040101010101" pitchFamily="2" charset="-122"/>
                        </a:rPr>
                        <a:t>指定交易所</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A9D61"/>
                    </a:solidFill>
                  </a:tcPr>
                </a:tc>
                <a:tc>
                  <a:txBody>
                    <a:bodyPr/>
                    <a:lstStyle/>
                    <a:p>
                      <a:pPr indent="0" algn="ctr">
                        <a:buNone/>
                      </a:pPr>
                      <a:r>
                        <a:rPr lang="en-US" sz="1400" b="0" kern="100" dirty="0">
                          <a:effectLst/>
                          <a:latin typeface="华文楷体" panose="02010600040101010101" pitchFamily="2" charset="-122"/>
                          <a:ea typeface="华文楷体" panose="02010600040101010101" pitchFamily="2" charset="-122"/>
                        </a:rPr>
                        <a:t>是</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tc>
                  <a:txBody>
                    <a:bodyPr/>
                    <a:lstStyle/>
                    <a:p>
                      <a:pPr algn="ctr">
                        <a:buNone/>
                      </a:pPr>
                      <a:r>
                        <a:rPr lang="en-US" sz="1400" b="0" kern="100" dirty="0">
                          <a:effectLst/>
                          <a:latin typeface="华文楷体" panose="02010600040101010101" pitchFamily="2" charset="-122"/>
                          <a:ea typeface="华文楷体" panose="02010600040101010101" pitchFamily="2" charset="-122"/>
                        </a:rPr>
                        <a:t>否</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tc>
                  <a:txBody>
                    <a:bodyPr/>
                    <a:lstStyle/>
                    <a:p>
                      <a:pPr algn="ctr">
                        <a:buNone/>
                      </a:pPr>
                      <a:r>
                        <a:rPr lang="zh-CN" altLang="en-US" sz="1400" b="0" kern="100" dirty="0">
                          <a:effectLst/>
                          <a:latin typeface="华文楷体" panose="02010600040101010101" pitchFamily="2" charset="-122"/>
                          <a:ea typeface="华文楷体" panose="02010600040101010101" pitchFamily="2" charset="-122"/>
                        </a:rPr>
                        <a:t>有限牌照</a:t>
                      </a:r>
                      <a:endParaRPr lang="en-US" sz="1400" b="0" kern="100" dirty="0">
                        <a:effectLst/>
                        <a:latin typeface="华文楷体" panose="02010600040101010101" pitchFamily="2" charset="-122"/>
                        <a:ea typeface="华文楷体" panose="02010600040101010101" pitchFamily="2" charset="-122"/>
                      </a:endParaRP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lgn="ctr">
                      <a:solidFill>
                        <a:srgbClr val="FFFFFF"/>
                      </a:solidFill>
                      <a:prstDash val="solid"/>
                      <a:roun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DE7D9"/>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265146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DE5EDF-A3EE-4EE4-8C36-24F49FA6E886}"/>
              </a:ext>
            </a:extLst>
          </p:cNvPr>
          <p:cNvSpPr>
            <a:spLocks noGrp="1"/>
          </p:cNvSpPr>
          <p:nvPr>
            <p:ph type="title"/>
          </p:nvPr>
        </p:nvSpPr>
        <p:spPr/>
        <p:txBody>
          <a:bodyPr/>
          <a:lstStyle/>
          <a:p>
            <a:r>
              <a:rPr lang="zh-CN" altLang="en-US" dirty="0"/>
              <a:t>整篇纲要</a:t>
            </a:r>
          </a:p>
        </p:txBody>
      </p:sp>
      <p:sp>
        <p:nvSpPr>
          <p:cNvPr id="3" name="内容占位符 2">
            <a:extLst>
              <a:ext uri="{FF2B5EF4-FFF2-40B4-BE49-F238E27FC236}">
                <a16:creationId xmlns:a16="http://schemas.microsoft.com/office/drawing/2014/main" id="{8AB7F6BA-168A-4D8B-BF0B-055C7D170199}"/>
              </a:ext>
            </a:extLst>
          </p:cNvPr>
          <p:cNvSpPr>
            <a:spLocks noGrp="1"/>
          </p:cNvSpPr>
          <p:nvPr>
            <p:ph idx="1"/>
          </p:nvPr>
        </p:nvSpPr>
        <p:spPr>
          <a:xfrm>
            <a:off x="655320" y="891407"/>
            <a:ext cx="10515600" cy="5730486"/>
          </a:xfrm>
        </p:spPr>
        <p:txBody>
          <a:bodyPr>
            <a:normAutofit fontScale="92500" lnSpcReduction="20000"/>
          </a:bodyPr>
          <a:lstStyle/>
          <a:p>
            <a:r>
              <a:rPr lang="en-US" altLang="zh-CN" sz="2000" dirty="0"/>
              <a:t>ICO</a:t>
            </a:r>
            <a:r>
              <a:rPr lang="zh-CN" altLang="en-US" sz="2000" dirty="0"/>
              <a:t>的老路已经走不通了</a:t>
            </a:r>
            <a:endParaRPr lang="en-US" altLang="zh-CN" sz="2000" dirty="0"/>
          </a:p>
          <a:p>
            <a:pPr lvl="1"/>
            <a:r>
              <a:rPr lang="en-US" altLang="zh-CN" sz="1800" dirty="0"/>
              <a:t>1</a:t>
            </a:r>
            <a:r>
              <a:rPr lang="zh-CN" altLang="en-US" sz="1800" dirty="0"/>
              <a:t>）</a:t>
            </a:r>
            <a:r>
              <a:rPr lang="en-US" altLang="zh-CN" sz="1800" dirty="0"/>
              <a:t>ICO</a:t>
            </a:r>
            <a:r>
              <a:rPr lang="zh-CN" altLang="en-US" sz="1800" dirty="0"/>
              <a:t>市场的乱像，使得主要角色都开始对</a:t>
            </a:r>
            <a:r>
              <a:rPr lang="en-US" altLang="zh-CN" sz="1800" dirty="0"/>
              <a:t>ICO</a:t>
            </a:r>
            <a:r>
              <a:rPr lang="zh-CN" altLang="en-US" sz="1800" dirty="0"/>
              <a:t>市场渐渐不感冒</a:t>
            </a:r>
            <a:endParaRPr lang="en-US" altLang="zh-CN" sz="1800" dirty="0"/>
          </a:p>
          <a:p>
            <a:pPr lvl="1"/>
            <a:r>
              <a:rPr lang="en-US" altLang="zh-CN" sz="1800" dirty="0"/>
              <a:t>2</a:t>
            </a:r>
            <a:r>
              <a:rPr lang="zh-CN" altLang="en-US" sz="1800" dirty="0"/>
              <a:t>）最终结果为</a:t>
            </a:r>
            <a:r>
              <a:rPr lang="en-US" altLang="zh-CN" sz="1800" dirty="0"/>
              <a:t>Token Fund </a:t>
            </a:r>
            <a:r>
              <a:rPr lang="zh-CN" altLang="en-US" sz="1800" dirty="0"/>
              <a:t>不投了、交易所忙着下币、投资人都认为是空气币等</a:t>
            </a:r>
            <a:endParaRPr lang="en-US" altLang="zh-CN" sz="1800" dirty="0"/>
          </a:p>
          <a:p>
            <a:pPr lvl="1"/>
            <a:r>
              <a:rPr lang="en-US" altLang="zh-CN" sz="1800" dirty="0"/>
              <a:t>3</a:t>
            </a:r>
            <a:r>
              <a:rPr lang="zh-CN" altLang="en-US" sz="1800" dirty="0"/>
              <a:t>）</a:t>
            </a:r>
            <a:r>
              <a:rPr lang="en-US" altLang="zh-CN" sz="1800" dirty="0"/>
              <a:t>ICO</a:t>
            </a:r>
            <a:r>
              <a:rPr lang="zh-CN" altLang="en-US" sz="1800" dirty="0"/>
              <a:t>整个市场的项目数量和募资金额都在巨幅下降</a:t>
            </a:r>
            <a:endParaRPr lang="en-US" altLang="zh-CN" sz="1800" dirty="0"/>
          </a:p>
          <a:p>
            <a:pPr lvl="1"/>
            <a:endParaRPr lang="en-US" altLang="zh-CN" sz="1800" dirty="0"/>
          </a:p>
          <a:p>
            <a:r>
              <a:rPr lang="zh-CN" altLang="en-US" sz="2000" dirty="0"/>
              <a:t>上述现象最主要的原因：没有监管。</a:t>
            </a:r>
            <a:endParaRPr lang="en-US" altLang="zh-CN" sz="2000" dirty="0"/>
          </a:p>
          <a:p>
            <a:pPr lvl="1"/>
            <a:r>
              <a:rPr lang="en-US" altLang="zh-CN" sz="1800" dirty="0"/>
              <a:t>1</a:t>
            </a:r>
            <a:r>
              <a:rPr lang="zh-CN" altLang="en-US" sz="1800" dirty="0"/>
              <a:t>）个人投资者的自身权益无法得到保护</a:t>
            </a:r>
            <a:endParaRPr lang="en-US" altLang="zh-CN" sz="1800" dirty="0"/>
          </a:p>
          <a:p>
            <a:pPr lvl="1"/>
            <a:r>
              <a:rPr lang="en-US" altLang="zh-CN" sz="1800" dirty="0"/>
              <a:t>2</a:t>
            </a:r>
            <a:r>
              <a:rPr lang="zh-CN" altLang="en-US" sz="1800" dirty="0"/>
              <a:t>）项目方的作恶成本极低</a:t>
            </a:r>
            <a:endParaRPr lang="en-US" altLang="zh-CN" sz="1800" dirty="0"/>
          </a:p>
          <a:p>
            <a:pPr lvl="1"/>
            <a:r>
              <a:rPr lang="en-US" altLang="zh-CN" sz="1800" dirty="0"/>
              <a:t>3</a:t>
            </a:r>
            <a:r>
              <a:rPr lang="zh-CN" altLang="en-US" sz="1800" dirty="0"/>
              <a:t>）交易所信息极不透明、割韭菜、拔网线，无公信力</a:t>
            </a:r>
            <a:endParaRPr lang="en-US" altLang="zh-CN" sz="1800" dirty="0"/>
          </a:p>
          <a:p>
            <a:pPr lvl="1"/>
            <a:r>
              <a:rPr lang="en-US" altLang="zh-CN" sz="1800" dirty="0"/>
              <a:t>4</a:t>
            </a:r>
            <a:r>
              <a:rPr lang="zh-CN" altLang="en-US" sz="1800" dirty="0"/>
              <a:t>）投资基金联合项目方割韭菜</a:t>
            </a:r>
            <a:endParaRPr lang="en-US" altLang="zh-CN" sz="1800" dirty="0"/>
          </a:p>
          <a:p>
            <a:pPr lvl="1"/>
            <a:endParaRPr lang="en-US" altLang="zh-CN" sz="1800" dirty="0"/>
          </a:p>
          <a:p>
            <a:r>
              <a:rPr lang="zh-CN" altLang="en-US" sz="2000" dirty="0"/>
              <a:t>监管和合规是区块链行业未来的主旋律</a:t>
            </a:r>
            <a:endParaRPr lang="en-US" altLang="zh-CN" sz="2000" dirty="0"/>
          </a:p>
          <a:p>
            <a:pPr lvl="1"/>
            <a:r>
              <a:rPr lang="en-US" altLang="zh-CN" sz="1800" dirty="0"/>
              <a:t>1</a:t>
            </a:r>
            <a:r>
              <a:rPr lang="zh-CN" altLang="en-US" sz="1800" dirty="0"/>
              <a:t>）各方都在努力推动合规的</a:t>
            </a:r>
            <a:r>
              <a:rPr lang="en-US" altLang="zh-CN" sz="1800" dirty="0"/>
              <a:t>Token </a:t>
            </a:r>
            <a:r>
              <a:rPr lang="zh-CN" altLang="en-US" sz="1800" dirty="0"/>
              <a:t>发行</a:t>
            </a:r>
            <a:endParaRPr lang="en-US" altLang="zh-CN" sz="1800" dirty="0"/>
          </a:p>
          <a:p>
            <a:pPr lvl="2"/>
            <a:r>
              <a:rPr lang="en-US" altLang="zh-CN" sz="1400" dirty="0"/>
              <a:t>SEC</a:t>
            </a:r>
            <a:r>
              <a:rPr lang="zh-CN" altLang="en-US" sz="1400" dirty="0"/>
              <a:t>主席说：我看到的每一个</a:t>
            </a:r>
            <a:r>
              <a:rPr lang="en-US" altLang="zh-CN" sz="1400" dirty="0"/>
              <a:t>ICO</a:t>
            </a:r>
            <a:r>
              <a:rPr lang="zh-CN" altLang="en-US" sz="1400" dirty="0"/>
              <a:t>几乎都是证券，我们应该像证券那样监管每一个</a:t>
            </a:r>
            <a:r>
              <a:rPr lang="en-US" altLang="zh-CN" sz="1400" dirty="0"/>
              <a:t>ICO</a:t>
            </a:r>
          </a:p>
          <a:p>
            <a:pPr lvl="2"/>
            <a:r>
              <a:rPr lang="zh-CN" altLang="en-US" sz="1400" dirty="0"/>
              <a:t>以太坊推出了合规的</a:t>
            </a:r>
            <a:r>
              <a:rPr lang="en-US" altLang="zh-CN" sz="1400" dirty="0"/>
              <a:t>ERC 1400</a:t>
            </a:r>
            <a:r>
              <a:rPr lang="zh-CN" altLang="en-US" sz="1400" dirty="0"/>
              <a:t>代币协议，包含</a:t>
            </a:r>
            <a:r>
              <a:rPr lang="en-US" altLang="zh-CN" sz="1400" dirty="0"/>
              <a:t>KYC/AML</a:t>
            </a:r>
            <a:r>
              <a:rPr lang="zh-CN" altLang="en-US" sz="1400" dirty="0"/>
              <a:t>、黑白名单机制等</a:t>
            </a:r>
            <a:endParaRPr lang="en-US" altLang="zh-CN" sz="1400" dirty="0"/>
          </a:p>
          <a:p>
            <a:pPr lvl="2"/>
            <a:r>
              <a:rPr lang="en-US" altLang="zh-CN" sz="1400" dirty="0"/>
              <a:t>Polymath</a:t>
            </a:r>
            <a:r>
              <a:rPr lang="zh-CN" altLang="en-US" sz="1400" dirty="0"/>
              <a:t>等一大批平台在推动合规</a:t>
            </a:r>
            <a:r>
              <a:rPr lang="en-US" altLang="zh-CN" sz="1400" dirty="0"/>
              <a:t>Token</a:t>
            </a:r>
            <a:r>
              <a:rPr lang="zh-CN" altLang="en-US" sz="1400" dirty="0"/>
              <a:t>的行业标准</a:t>
            </a:r>
            <a:endParaRPr lang="en-US" altLang="zh-CN" sz="1400" dirty="0"/>
          </a:p>
          <a:p>
            <a:pPr lvl="2"/>
            <a:r>
              <a:rPr lang="en-US" altLang="zh-CN" sz="1400" dirty="0" err="1"/>
              <a:t>tZero</a:t>
            </a:r>
            <a:r>
              <a:rPr lang="zh-CN" altLang="en-US" sz="1400" dirty="0"/>
              <a:t>等交易所在推动</a:t>
            </a:r>
            <a:r>
              <a:rPr lang="en-US" altLang="zh-CN" sz="1400" dirty="0"/>
              <a:t>Security Token</a:t>
            </a:r>
            <a:r>
              <a:rPr lang="zh-CN" altLang="en-US" sz="1400" dirty="0"/>
              <a:t>的交易场所</a:t>
            </a:r>
            <a:endParaRPr lang="en-US" altLang="zh-CN" sz="1400" dirty="0"/>
          </a:p>
          <a:p>
            <a:pPr lvl="1"/>
            <a:r>
              <a:rPr lang="en-US" altLang="zh-CN" sz="1800" dirty="0"/>
              <a:t>2</a:t>
            </a:r>
            <a:r>
              <a:rPr lang="zh-CN" altLang="en-US" sz="1800" dirty="0"/>
              <a:t>）合规的</a:t>
            </a:r>
            <a:r>
              <a:rPr lang="en-US" altLang="zh-CN" sz="1800" dirty="0"/>
              <a:t>ICO</a:t>
            </a:r>
            <a:r>
              <a:rPr lang="zh-CN" altLang="en-US" sz="1800" dirty="0"/>
              <a:t>，即</a:t>
            </a:r>
            <a:r>
              <a:rPr lang="en-US" altLang="zh-CN" sz="1800" dirty="0"/>
              <a:t>STO</a:t>
            </a:r>
            <a:r>
              <a:rPr lang="zh-CN" altLang="en-US" sz="1800" dirty="0"/>
              <a:t>，将是未来通证发行的主要形式</a:t>
            </a:r>
            <a:endParaRPr lang="en-US" altLang="zh-CN" sz="1800" dirty="0"/>
          </a:p>
          <a:p>
            <a:pPr lvl="2"/>
            <a:r>
              <a:rPr lang="en-US" altLang="zh-CN" sz="1400" dirty="0"/>
              <a:t>what</a:t>
            </a:r>
            <a:r>
              <a:rPr lang="zh-CN" altLang="en-US" sz="1400" dirty="0"/>
              <a:t>？</a:t>
            </a:r>
            <a:r>
              <a:rPr lang="en-US" altLang="zh-CN" sz="1400" dirty="0"/>
              <a:t>STO</a:t>
            </a:r>
            <a:r>
              <a:rPr lang="zh-CN" altLang="en-US" sz="1400" dirty="0"/>
              <a:t>的定义、分类</a:t>
            </a:r>
            <a:endParaRPr lang="en-US" altLang="zh-CN" sz="1400" dirty="0"/>
          </a:p>
          <a:p>
            <a:pPr lvl="2"/>
            <a:r>
              <a:rPr lang="en-US" altLang="zh-CN" sz="1400" b="1" dirty="0">
                <a:solidFill>
                  <a:srgbClr val="FF0000"/>
                </a:solidFill>
              </a:rPr>
              <a:t>Why?</a:t>
            </a:r>
            <a:r>
              <a:rPr lang="zh-CN" altLang="en-US" sz="1400" b="1" dirty="0">
                <a:solidFill>
                  <a:srgbClr val="FF0000"/>
                </a:solidFill>
              </a:rPr>
              <a:t> 优点众多、潜在规模大、新的金融市场</a:t>
            </a:r>
            <a:endParaRPr lang="en-US" altLang="zh-CN" sz="1400" b="1" dirty="0">
              <a:solidFill>
                <a:srgbClr val="FF0000"/>
              </a:solidFill>
            </a:endParaRPr>
          </a:p>
          <a:p>
            <a:pPr lvl="2"/>
            <a:r>
              <a:rPr lang="en-US" altLang="zh-CN" sz="1400" dirty="0"/>
              <a:t>How</a:t>
            </a:r>
            <a:r>
              <a:rPr lang="zh-CN" altLang="en-US" sz="1400" dirty="0"/>
              <a:t>？生态介绍、发币全流程介绍、法规介绍</a:t>
            </a:r>
            <a:endParaRPr lang="en-US" altLang="zh-CN" sz="1400" dirty="0"/>
          </a:p>
          <a:p>
            <a:pPr lvl="1"/>
            <a:r>
              <a:rPr lang="en-US" altLang="zh-CN" sz="1800" dirty="0"/>
              <a:t>3</a:t>
            </a:r>
            <a:r>
              <a:rPr lang="zh-CN" altLang="en-US" sz="1800" dirty="0"/>
              <a:t>）标准共识的</a:t>
            </a:r>
            <a:r>
              <a:rPr lang="en-US" altLang="zh-CN" sz="1800" dirty="0"/>
              <a:t>STO</a:t>
            </a:r>
            <a:r>
              <a:rPr lang="zh-CN" altLang="en-US" sz="1800" dirty="0"/>
              <a:t>实操分享</a:t>
            </a:r>
            <a:endParaRPr lang="en-US" altLang="zh-CN" sz="1800" dirty="0"/>
          </a:p>
          <a:p>
            <a:pPr lvl="2"/>
            <a:r>
              <a:rPr lang="zh-CN" altLang="en-US" sz="1400" dirty="0"/>
              <a:t>合作伙伴介绍</a:t>
            </a:r>
            <a:endParaRPr lang="en-US" altLang="zh-CN" sz="1400" dirty="0"/>
          </a:p>
          <a:p>
            <a:pPr lvl="2"/>
            <a:r>
              <a:rPr lang="zh-CN" altLang="en-US" sz="1400" dirty="0"/>
              <a:t>通路介绍</a:t>
            </a:r>
            <a:endParaRPr lang="en-US" altLang="zh-CN" sz="1400" dirty="0"/>
          </a:p>
          <a:p>
            <a:pPr lvl="2"/>
            <a:endParaRPr lang="en-US" altLang="zh-CN" sz="1400" dirty="0"/>
          </a:p>
          <a:p>
            <a:pPr lvl="1"/>
            <a:endParaRPr lang="zh-CN" altLang="en-US" sz="1800" dirty="0"/>
          </a:p>
        </p:txBody>
      </p:sp>
    </p:spTree>
    <p:extLst>
      <p:ext uri="{BB962C8B-B14F-4D97-AF65-F5344CB8AC3E}">
        <p14:creationId xmlns:p14="http://schemas.microsoft.com/office/powerpoint/2010/main" val="1273927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081446A-4EBE-4D17-A3D9-948CBB7A6794}"/>
              </a:ext>
            </a:extLst>
          </p:cNvPr>
          <p:cNvSpPr txBox="1"/>
          <p:nvPr/>
        </p:nvSpPr>
        <p:spPr>
          <a:xfrm>
            <a:off x="2185235" y="1977878"/>
            <a:ext cx="7821529" cy="217784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48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Security Token</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8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不是你想来就能来</a:t>
            </a:r>
          </a:p>
        </p:txBody>
      </p:sp>
      <p:sp>
        <p:nvSpPr>
          <p:cNvPr id="2" name="标题 1">
            <a:extLst>
              <a:ext uri="{FF2B5EF4-FFF2-40B4-BE49-F238E27FC236}">
                <a16:creationId xmlns:a16="http://schemas.microsoft.com/office/drawing/2014/main" id="{7F30F2A3-EBE8-4F04-A308-D473BA5312E2}"/>
              </a:ext>
            </a:extLst>
          </p:cNvPr>
          <p:cNvSpPr>
            <a:spLocks noGrp="1"/>
          </p:cNvSpPr>
          <p:nvPr>
            <p:ph type="title"/>
          </p:nvPr>
        </p:nvSpPr>
        <p:spPr/>
        <p:txBody>
          <a:bodyPr>
            <a:noAutofit/>
          </a:bodyPr>
          <a:lstStyle/>
          <a:p>
            <a:r>
              <a:rPr lang="zh-CN" altLang="en-US" dirty="0"/>
              <a:t>发行</a:t>
            </a:r>
            <a:r>
              <a:rPr lang="en-US" altLang="zh-CN" dirty="0"/>
              <a:t>Security Token</a:t>
            </a:r>
            <a:r>
              <a:rPr lang="zh-CN" altLang="en-US" dirty="0"/>
              <a:t>前要想什么问题</a:t>
            </a:r>
          </a:p>
        </p:txBody>
      </p:sp>
    </p:spTree>
    <p:extLst>
      <p:ext uri="{BB962C8B-B14F-4D97-AF65-F5344CB8AC3E}">
        <p14:creationId xmlns:p14="http://schemas.microsoft.com/office/powerpoint/2010/main" val="124382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081446A-4EBE-4D17-A3D9-948CBB7A6794}"/>
              </a:ext>
            </a:extLst>
          </p:cNvPr>
          <p:cNvSpPr txBox="1"/>
          <p:nvPr/>
        </p:nvSpPr>
        <p:spPr>
          <a:xfrm>
            <a:off x="1509163" y="1979789"/>
            <a:ext cx="9676005" cy="2898422"/>
          </a:xfrm>
          <a:prstGeom prst="rect">
            <a:avLst/>
          </a:prstGeom>
          <a:noFill/>
        </p:spPr>
        <p:txBody>
          <a:bodyPr wrap="square" rtlCol="0">
            <a:spAutoFit/>
          </a:bodyPr>
          <a:lstStyle/>
          <a:p>
            <a:pPr marL="0" marR="0" lvl="0" indent="0" defTabSz="914400" rtl="0" eaLnBrk="1" fontAlgn="auto" latinLnBrk="0" hangingPunct="1">
              <a:lnSpc>
                <a:spcPct val="200000"/>
              </a:lnSpc>
              <a:spcBef>
                <a:spcPts val="0"/>
              </a:spcBef>
              <a:spcAft>
                <a:spcPts val="0"/>
              </a:spcAft>
              <a:buClrTx/>
              <a:buSzTx/>
              <a:buFontTx/>
              <a:buNone/>
              <a:tabLst/>
              <a:defRPr/>
            </a:pPr>
            <a:r>
              <a:rPr lang="en-US" altLang="zh-CN" sz="3200" b="1" dirty="0">
                <a:solidFill>
                  <a:srgbClr val="0070C0"/>
                </a:solidFill>
                <a:latin typeface="微软雅黑" panose="020B0503020204020204" pitchFamily="34" charset="-122"/>
                <a:ea typeface="微软雅黑" panose="020B0503020204020204" pitchFamily="34" charset="-122"/>
              </a:rPr>
              <a:t>1</a:t>
            </a:r>
            <a:r>
              <a:rPr lang="zh-CN" altLang="en-US" sz="3200" b="1" dirty="0">
                <a:solidFill>
                  <a:srgbClr val="0070C0"/>
                </a:solidFill>
                <a:latin typeface="微软雅黑" panose="020B0503020204020204" pitchFamily="34" charset="-122"/>
                <a:ea typeface="微软雅黑" panose="020B0503020204020204" pitchFamily="34" charset="-122"/>
              </a:rPr>
              <a:t>）是否有靠谱的外部法律咨询和投行服务机构？</a:t>
            </a:r>
            <a:endParaRPr lang="en-US" altLang="zh-CN" sz="3200" b="1" dirty="0">
              <a:solidFill>
                <a:srgbClr val="0070C0"/>
              </a:solidFill>
              <a:latin typeface="微软雅黑" panose="020B0503020204020204" pitchFamily="34" charset="-122"/>
              <a:ea typeface="微软雅黑" panose="020B0503020204020204" pitchFamily="34" charset="-122"/>
            </a:endParaRPr>
          </a:p>
          <a:p>
            <a:pPr marL="0" marR="0" lvl="0" indent="0" defTabSz="914400" rtl="0" eaLnBrk="1" fontAlgn="auto" latinLnBrk="0" hangingPunct="1">
              <a:lnSpc>
                <a:spcPct val="200000"/>
              </a:lnSpc>
              <a:spcBef>
                <a:spcPts val="0"/>
              </a:spcBef>
              <a:spcAft>
                <a:spcPts val="0"/>
              </a:spcAft>
              <a:buClrTx/>
              <a:buSzTx/>
              <a:buFontTx/>
              <a:buNone/>
              <a:tabLst/>
              <a:defRPr/>
            </a:pPr>
            <a:r>
              <a:rPr kumimoji="0" lang="en-US" altLang="zh-CN" sz="32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2</a:t>
            </a:r>
            <a:r>
              <a:rPr kumimoji="0" lang="zh-CN" altLang="en-US" sz="32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）是否有足够的预算承担发行成本？</a:t>
            </a:r>
            <a:endParaRPr kumimoji="0" lang="en-US" altLang="zh-CN" sz="32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a:p>
            <a:pPr marL="0" marR="0" lvl="0" indent="0" defTabSz="914400" rtl="0" eaLnBrk="1" fontAlgn="auto" latinLnBrk="0" hangingPunct="1">
              <a:lnSpc>
                <a:spcPct val="200000"/>
              </a:lnSpc>
              <a:spcBef>
                <a:spcPts val="0"/>
              </a:spcBef>
              <a:spcAft>
                <a:spcPts val="0"/>
              </a:spcAft>
              <a:buClrTx/>
              <a:buSzTx/>
              <a:buFontTx/>
              <a:buNone/>
              <a:tabLst/>
              <a:defRPr/>
            </a:pPr>
            <a:r>
              <a:rPr lang="en-US" altLang="zh-CN" sz="3200" b="1" noProof="0" dirty="0">
                <a:solidFill>
                  <a:srgbClr val="0070C0"/>
                </a:solidFill>
                <a:latin typeface="微软雅黑" panose="020B0503020204020204" pitchFamily="34" charset="-122"/>
                <a:ea typeface="微软雅黑" panose="020B0503020204020204" pitchFamily="34" charset="-122"/>
              </a:rPr>
              <a:t>3</a:t>
            </a:r>
            <a:r>
              <a:rPr lang="zh-CN" altLang="en-US" sz="3200" b="1" noProof="0" dirty="0">
                <a:solidFill>
                  <a:srgbClr val="0070C0"/>
                </a:solidFill>
                <a:latin typeface="微软雅黑" panose="020B0503020204020204" pitchFamily="34" charset="-122"/>
                <a:ea typeface="微软雅黑" panose="020B0503020204020204" pitchFamily="34" charset="-122"/>
              </a:rPr>
              <a:t>）是否要谋求海外上市</a:t>
            </a:r>
            <a:endParaRPr kumimoji="0" lang="zh-CN" altLang="en-US" sz="32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7F30F2A3-EBE8-4F04-A308-D473BA5312E2}"/>
              </a:ext>
            </a:extLst>
          </p:cNvPr>
          <p:cNvSpPr>
            <a:spLocks noGrp="1"/>
          </p:cNvSpPr>
          <p:nvPr>
            <p:ph type="title"/>
          </p:nvPr>
        </p:nvSpPr>
        <p:spPr/>
        <p:txBody>
          <a:bodyPr>
            <a:noAutofit/>
          </a:bodyPr>
          <a:lstStyle/>
          <a:p>
            <a:r>
              <a:rPr lang="zh-CN" altLang="en-US" dirty="0"/>
              <a:t>发行</a:t>
            </a:r>
            <a:r>
              <a:rPr lang="en-US" altLang="zh-CN" dirty="0"/>
              <a:t>Security Token</a:t>
            </a:r>
            <a:r>
              <a:rPr lang="zh-CN" altLang="en-US" dirty="0"/>
              <a:t>前要想三大问题</a:t>
            </a:r>
          </a:p>
        </p:txBody>
      </p:sp>
    </p:spTree>
    <p:extLst>
      <p:ext uri="{BB962C8B-B14F-4D97-AF65-F5344CB8AC3E}">
        <p14:creationId xmlns:p14="http://schemas.microsoft.com/office/powerpoint/2010/main" val="64698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948BE6D5-B8C6-4143-962F-8D53DA78B060}"/>
              </a:ext>
            </a:extLst>
          </p:cNvPr>
          <p:cNvSpPr txBox="1"/>
          <p:nvPr/>
        </p:nvSpPr>
        <p:spPr>
          <a:xfrm>
            <a:off x="2088333" y="706798"/>
            <a:ext cx="96760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以 </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Polymath </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为例</a:t>
            </a:r>
          </a:p>
        </p:txBody>
      </p:sp>
      <p:sp>
        <p:nvSpPr>
          <p:cNvPr id="2" name="标题 1">
            <a:extLst>
              <a:ext uri="{FF2B5EF4-FFF2-40B4-BE49-F238E27FC236}">
                <a16:creationId xmlns:a16="http://schemas.microsoft.com/office/drawing/2014/main" id="{7F30F2A3-EBE8-4F04-A308-D473BA5312E2}"/>
              </a:ext>
            </a:extLst>
          </p:cNvPr>
          <p:cNvSpPr>
            <a:spLocks noGrp="1"/>
          </p:cNvSpPr>
          <p:nvPr>
            <p:ph type="title"/>
          </p:nvPr>
        </p:nvSpPr>
        <p:spPr/>
        <p:txBody>
          <a:bodyPr>
            <a:noAutofit/>
          </a:bodyPr>
          <a:lstStyle/>
          <a:p>
            <a:r>
              <a:rPr lang="zh-CN" altLang="en-US" dirty="0"/>
              <a:t>发行</a:t>
            </a:r>
            <a:r>
              <a:rPr lang="en-US" altLang="zh-CN" dirty="0"/>
              <a:t>Security Token</a:t>
            </a:r>
            <a:r>
              <a:rPr lang="zh-CN" altLang="en-US" dirty="0"/>
              <a:t>流程</a:t>
            </a:r>
          </a:p>
        </p:txBody>
      </p:sp>
      <p:pic>
        <p:nvPicPr>
          <p:cNvPr id="4" name="图片 3">
            <a:extLst>
              <a:ext uri="{FF2B5EF4-FFF2-40B4-BE49-F238E27FC236}">
                <a16:creationId xmlns:a16="http://schemas.microsoft.com/office/drawing/2014/main" id="{5CD13911-2941-46A2-9CAA-A9DA4DF05A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661" y="1076130"/>
            <a:ext cx="10421989" cy="5919922"/>
          </a:xfrm>
          <a:prstGeom prst="rect">
            <a:avLst/>
          </a:prstGeom>
        </p:spPr>
      </p:pic>
    </p:spTree>
    <p:extLst>
      <p:ext uri="{BB962C8B-B14F-4D97-AF65-F5344CB8AC3E}">
        <p14:creationId xmlns:p14="http://schemas.microsoft.com/office/powerpoint/2010/main" val="1608989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29297A-A3C7-4A98-B1AC-F06DC4DD337C}"/>
              </a:ext>
            </a:extLst>
          </p:cNvPr>
          <p:cNvSpPr>
            <a:spLocks noGrp="1"/>
          </p:cNvSpPr>
          <p:nvPr>
            <p:ph type="title"/>
          </p:nvPr>
        </p:nvSpPr>
        <p:spPr/>
        <p:txBody>
          <a:bodyPr/>
          <a:lstStyle/>
          <a:p>
            <a:r>
              <a:rPr lang="en-US" altLang="zh-CN" dirty="0"/>
              <a:t>Regulation D</a:t>
            </a:r>
            <a:r>
              <a:rPr lang="zh-CN" altLang="en-US" dirty="0"/>
              <a:t>：美国境内投资者私募</a:t>
            </a:r>
            <a:endParaRPr lang="zh-CN" altLang="en-US" dirty="0">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a16="http://schemas.microsoft.com/office/drawing/2014/main" id="{178043E1-153F-4F86-BDBF-3F30AD78E350}"/>
              </a:ext>
            </a:extLst>
          </p:cNvPr>
          <p:cNvGraphicFramePr>
            <a:graphicFrameLocks noGrp="1"/>
          </p:cNvGraphicFramePr>
          <p:nvPr>
            <p:extLst>
              <p:ext uri="{D42A27DB-BD31-4B8C-83A1-F6EECF244321}">
                <p14:modId xmlns:p14="http://schemas.microsoft.com/office/powerpoint/2010/main" val="1335710625"/>
              </p:ext>
            </p:extLst>
          </p:nvPr>
        </p:nvGraphicFramePr>
        <p:xfrm>
          <a:off x="230415" y="1110268"/>
          <a:ext cx="11731169" cy="5121716"/>
        </p:xfrm>
        <a:graphic>
          <a:graphicData uri="http://schemas.openxmlformats.org/drawingml/2006/table">
            <a:tbl>
              <a:tblPr>
                <a:tableStyleId>{5C22544A-7EE6-4342-B048-85BDC9FD1C3A}</a:tableStyleId>
              </a:tblPr>
              <a:tblGrid>
                <a:gridCol w="565484">
                  <a:extLst>
                    <a:ext uri="{9D8B030D-6E8A-4147-A177-3AD203B41FA5}">
                      <a16:colId xmlns:a16="http://schemas.microsoft.com/office/drawing/2014/main" val="3724553470"/>
                    </a:ext>
                  </a:extLst>
                </a:gridCol>
                <a:gridCol w="687618">
                  <a:extLst>
                    <a:ext uri="{9D8B030D-6E8A-4147-A177-3AD203B41FA5}">
                      <a16:colId xmlns:a16="http://schemas.microsoft.com/office/drawing/2014/main" val="2847677048"/>
                    </a:ext>
                  </a:extLst>
                </a:gridCol>
                <a:gridCol w="1346418">
                  <a:extLst>
                    <a:ext uri="{9D8B030D-6E8A-4147-A177-3AD203B41FA5}">
                      <a16:colId xmlns:a16="http://schemas.microsoft.com/office/drawing/2014/main" val="3280078265"/>
                    </a:ext>
                  </a:extLst>
                </a:gridCol>
                <a:gridCol w="1972969">
                  <a:extLst>
                    <a:ext uri="{9D8B030D-6E8A-4147-A177-3AD203B41FA5}">
                      <a16:colId xmlns:a16="http://schemas.microsoft.com/office/drawing/2014/main" val="2611534756"/>
                    </a:ext>
                  </a:extLst>
                </a:gridCol>
                <a:gridCol w="2252918">
                  <a:extLst>
                    <a:ext uri="{9D8B030D-6E8A-4147-A177-3AD203B41FA5}">
                      <a16:colId xmlns:a16="http://schemas.microsoft.com/office/drawing/2014/main" val="504342488"/>
                    </a:ext>
                  </a:extLst>
                </a:gridCol>
                <a:gridCol w="1266433">
                  <a:extLst>
                    <a:ext uri="{9D8B030D-6E8A-4147-A177-3AD203B41FA5}">
                      <a16:colId xmlns:a16="http://schemas.microsoft.com/office/drawing/2014/main" val="630995068"/>
                    </a:ext>
                  </a:extLst>
                </a:gridCol>
                <a:gridCol w="1026760">
                  <a:extLst>
                    <a:ext uri="{9D8B030D-6E8A-4147-A177-3AD203B41FA5}">
                      <a16:colId xmlns:a16="http://schemas.microsoft.com/office/drawing/2014/main" val="3903200609"/>
                    </a:ext>
                  </a:extLst>
                </a:gridCol>
                <a:gridCol w="1117600">
                  <a:extLst>
                    <a:ext uri="{9D8B030D-6E8A-4147-A177-3AD203B41FA5}">
                      <a16:colId xmlns:a16="http://schemas.microsoft.com/office/drawing/2014/main" val="1928799309"/>
                    </a:ext>
                  </a:extLst>
                </a:gridCol>
                <a:gridCol w="1494969">
                  <a:extLst>
                    <a:ext uri="{9D8B030D-6E8A-4147-A177-3AD203B41FA5}">
                      <a16:colId xmlns:a16="http://schemas.microsoft.com/office/drawing/2014/main" val="1947185046"/>
                    </a:ext>
                  </a:extLst>
                </a:gridCol>
              </a:tblGrid>
              <a:tr h="323141">
                <a:tc rowSpan="2" gridSpan="2">
                  <a:txBody>
                    <a:bodyPr/>
                    <a:lstStyle/>
                    <a:p>
                      <a:pPr algn="ctr" fontAlgn="ctr"/>
                      <a:r>
                        <a:rPr lang="zh-CN" altLang="en-US" sz="1400" b="0" u="none" strike="noStrike" dirty="0">
                          <a:solidFill>
                            <a:schemeClr val="bg1"/>
                          </a:solidFill>
                          <a:effectLst/>
                          <a:latin typeface="华文楷体" panose="02010600040101010101" pitchFamily="2" charset="-122"/>
                          <a:ea typeface="华文楷体" panose="02010600040101010101" pitchFamily="2" charset="-122"/>
                        </a:rPr>
                        <a:t>法规</a:t>
                      </a:r>
                      <a:endParaRPr lang="zh-CN" altLang="en-US" sz="1400" b="0" i="0" u="none" strike="noStrike" dirty="0">
                        <a:solidFill>
                          <a:schemeClr val="bg1"/>
                        </a:solidFill>
                        <a:effectLst/>
                        <a:latin typeface="华文楷体" panose="02010600040101010101" pitchFamily="2" charset="-122"/>
                        <a:ea typeface="华文楷体" panose="02010600040101010101" pitchFamily="2" charset="-122"/>
                      </a:endParaRPr>
                    </a:p>
                  </a:txBody>
                  <a:tcPr marL="7302" marR="7302" marT="7302" marB="0" anchor="ctr">
                    <a:solidFill>
                      <a:srgbClr val="4A9D61"/>
                    </a:solidFill>
                  </a:tcPr>
                </a:tc>
                <a:tc rowSpan="2" hMerge="1">
                  <a:txBody>
                    <a:bodyPr/>
                    <a:lstStyle/>
                    <a:p>
                      <a:pPr algn="ctr" fontAlgn="ct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302" marR="7302" marT="7302" marB="0" anchor="ctr"/>
                </a:tc>
                <a:tc rowSpan="2">
                  <a:txBody>
                    <a:bodyPr/>
                    <a:lstStyle/>
                    <a:p>
                      <a:pPr algn="ctr" fontAlgn="ctr"/>
                      <a:r>
                        <a:rPr lang="zh-CN" altLang="en-US" sz="1400" b="0" u="none" strike="noStrike" dirty="0">
                          <a:solidFill>
                            <a:schemeClr val="bg1"/>
                          </a:solidFill>
                          <a:effectLst/>
                          <a:latin typeface="华文楷体" panose="02010600040101010101" pitchFamily="2" charset="-122"/>
                          <a:ea typeface="华文楷体" panose="02010600040101010101" pitchFamily="2" charset="-122"/>
                        </a:rPr>
                        <a:t>可募集金额</a:t>
                      </a:r>
                      <a:endParaRPr lang="zh-CN" altLang="en-US" sz="1400" b="0" i="0" u="none" strike="noStrike" dirty="0">
                        <a:solidFill>
                          <a:schemeClr val="bg1"/>
                        </a:solidFill>
                        <a:effectLst/>
                        <a:latin typeface="华文楷体" panose="02010600040101010101" pitchFamily="2" charset="-122"/>
                        <a:ea typeface="华文楷体" panose="02010600040101010101" pitchFamily="2" charset="-122"/>
                      </a:endParaRPr>
                    </a:p>
                  </a:txBody>
                  <a:tcPr marL="7302" marR="7302" marT="7302" marB="0" anchor="ctr">
                    <a:solidFill>
                      <a:srgbClr val="4A9D61"/>
                    </a:solidFill>
                  </a:tcPr>
                </a:tc>
                <a:tc rowSpan="2">
                  <a:txBody>
                    <a:bodyPr/>
                    <a:lstStyle/>
                    <a:p>
                      <a:pPr algn="ctr" fontAlgn="ctr"/>
                      <a:r>
                        <a:rPr lang="zh-CN" altLang="en-US" sz="1400" b="0" u="none" strike="noStrike" dirty="0">
                          <a:solidFill>
                            <a:schemeClr val="bg1"/>
                          </a:solidFill>
                          <a:effectLst/>
                          <a:latin typeface="华文楷体" panose="02010600040101010101" pitchFamily="2" charset="-122"/>
                          <a:ea typeface="华文楷体" panose="02010600040101010101" pitchFamily="2" charset="-122"/>
                        </a:rPr>
                        <a:t>是否需要</a:t>
                      </a:r>
                      <a:r>
                        <a:rPr lang="en-US" altLang="zh-CN" sz="1400" b="0" u="none" strike="noStrike" dirty="0">
                          <a:solidFill>
                            <a:schemeClr val="bg1"/>
                          </a:solidFill>
                          <a:effectLst/>
                          <a:latin typeface="华文楷体" panose="02010600040101010101" pitchFamily="2" charset="-122"/>
                          <a:ea typeface="华文楷体" panose="02010600040101010101" pitchFamily="2" charset="-122"/>
                        </a:rPr>
                        <a:t>SEC</a:t>
                      </a:r>
                      <a:r>
                        <a:rPr lang="zh-CN" altLang="en-US" sz="1400" b="0" u="none" strike="noStrike" dirty="0">
                          <a:solidFill>
                            <a:schemeClr val="bg1"/>
                          </a:solidFill>
                          <a:effectLst/>
                          <a:latin typeface="华文楷体" panose="02010600040101010101" pitchFamily="2" charset="-122"/>
                          <a:ea typeface="华文楷体" panose="02010600040101010101" pitchFamily="2" charset="-122"/>
                        </a:rPr>
                        <a:t>批准或注册</a:t>
                      </a:r>
                      <a:endParaRPr lang="zh-CN" altLang="en-US" sz="1400" b="0" i="0" u="none" strike="noStrike" dirty="0">
                        <a:solidFill>
                          <a:schemeClr val="bg1"/>
                        </a:solidFill>
                        <a:effectLst/>
                        <a:latin typeface="华文楷体" panose="02010600040101010101" pitchFamily="2" charset="-122"/>
                        <a:ea typeface="华文楷体" panose="02010600040101010101" pitchFamily="2" charset="-122"/>
                      </a:endParaRPr>
                    </a:p>
                  </a:txBody>
                  <a:tcPr marL="7302" marR="7302" marT="7302" marB="0" anchor="ctr">
                    <a:solidFill>
                      <a:srgbClr val="4A9D61"/>
                    </a:solidFill>
                  </a:tcPr>
                </a:tc>
                <a:tc rowSpan="2">
                  <a:txBody>
                    <a:bodyPr/>
                    <a:lstStyle/>
                    <a:p>
                      <a:pPr algn="ctr" fontAlgn="ctr"/>
                      <a:r>
                        <a:rPr lang="zh-CN" altLang="en-US" sz="1400" b="0" u="none" strike="noStrike" dirty="0">
                          <a:solidFill>
                            <a:schemeClr val="bg1"/>
                          </a:solidFill>
                          <a:effectLst/>
                          <a:latin typeface="华文楷体" panose="02010600040101010101" pitchFamily="2" charset="-122"/>
                          <a:ea typeface="华文楷体" panose="02010600040101010101" pitchFamily="2" charset="-122"/>
                        </a:rPr>
                        <a:t>要求</a:t>
                      </a:r>
                      <a:endParaRPr lang="zh-CN" altLang="en-US" sz="1400" b="0" i="0" u="none" strike="noStrike" dirty="0">
                        <a:solidFill>
                          <a:schemeClr val="bg1"/>
                        </a:solidFill>
                        <a:effectLst/>
                        <a:latin typeface="华文楷体" panose="02010600040101010101" pitchFamily="2" charset="-122"/>
                        <a:ea typeface="华文楷体" panose="02010600040101010101" pitchFamily="2" charset="-122"/>
                      </a:endParaRPr>
                    </a:p>
                  </a:txBody>
                  <a:tcPr marL="7302" marR="7302" marT="7302" marB="0" anchor="ctr">
                    <a:solidFill>
                      <a:srgbClr val="4A9D61"/>
                    </a:solidFill>
                  </a:tcPr>
                </a:tc>
                <a:tc gridSpan="2">
                  <a:txBody>
                    <a:bodyPr/>
                    <a:lstStyle/>
                    <a:p>
                      <a:pPr algn="ctr" fontAlgn="ctr"/>
                      <a:r>
                        <a:rPr lang="zh-CN" altLang="en-US" sz="1400" b="0" u="none" strike="noStrike" dirty="0">
                          <a:solidFill>
                            <a:schemeClr val="bg1"/>
                          </a:solidFill>
                          <a:effectLst/>
                          <a:latin typeface="华文楷体" panose="02010600040101010101" pitchFamily="2" charset="-122"/>
                          <a:ea typeface="华文楷体" panose="02010600040101010101" pitchFamily="2" charset="-122"/>
                        </a:rPr>
                        <a:t>投资者限制</a:t>
                      </a:r>
                      <a:endParaRPr lang="zh-CN" altLang="en-US" sz="1400" b="0" i="0" u="none" strike="noStrike" dirty="0">
                        <a:solidFill>
                          <a:schemeClr val="bg1"/>
                        </a:solidFill>
                        <a:effectLst/>
                        <a:latin typeface="华文楷体" panose="02010600040101010101" pitchFamily="2" charset="-122"/>
                        <a:ea typeface="华文楷体" panose="02010600040101010101" pitchFamily="2" charset="-122"/>
                      </a:endParaRPr>
                    </a:p>
                  </a:txBody>
                  <a:tcPr marL="7302" marR="7302" marT="7302" marB="0" anchor="ctr">
                    <a:solidFill>
                      <a:srgbClr val="4A9D61"/>
                    </a:solidFill>
                  </a:tcPr>
                </a:tc>
                <a:tc hMerge="1">
                  <a:txBody>
                    <a:bodyPr/>
                    <a:lstStyle/>
                    <a:p>
                      <a:endParaRPr lang="zh-CN" altLang="en-US"/>
                    </a:p>
                  </a:txBody>
                  <a:tcPr/>
                </a:tc>
                <a:tc rowSpan="2">
                  <a:txBody>
                    <a:bodyPr/>
                    <a:lstStyle/>
                    <a:p>
                      <a:pPr algn="ctr" fontAlgn="ctr"/>
                      <a:r>
                        <a:rPr lang="zh-CN" altLang="en-US" sz="1400" b="0" u="none" strike="noStrike" dirty="0">
                          <a:solidFill>
                            <a:schemeClr val="bg1"/>
                          </a:solidFill>
                          <a:effectLst/>
                          <a:latin typeface="华文楷体" panose="02010600040101010101" pitchFamily="2" charset="-122"/>
                          <a:ea typeface="华文楷体" panose="02010600040101010101" pitchFamily="2" charset="-122"/>
                        </a:rPr>
                        <a:t>是否允许在公开渠道宣传销售信息</a:t>
                      </a:r>
                      <a:endParaRPr lang="zh-CN" altLang="en-US" sz="1400" b="0" i="0" u="none" strike="noStrike" dirty="0">
                        <a:solidFill>
                          <a:schemeClr val="bg1"/>
                        </a:solidFill>
                        <a:effectLst/>
                        <a:latin typeface="华文楷体" panose="02010600040101010101" pitchFamily="2" charset="-122"/>
                        <a:ea typeface="华文楷体" panose="02010600040101010101" pitchFamily="2" charset="-122"/>
                      </a:endParaRPr>
                    </a:p>
                  </a:txBody>
                  <a:tcPr marL="7302" marR="7302" marT="7302" marB="0" anchor="ctr">
                    <a:solidFill>
                      <a:srgbClr val="4A9D61"/>
                    </a:solidFill>
                  </a:tcPr>
                </a:tc>
                <a:tc rowSpan="2">
                  <a:txBody>
                    <a:bodyPr/>
                    <a:lstStyle/>
                    <a:p>
                      <a:pPr algn="ctr" fontAlgn="ctr"/>
                      <a:r>
                        <a:rPr lang="zh-CN" altLang="en-US" sz="1400" b="0" u="none" strike="noStrike" dirty="0">
                          <a:solidFill>
                            <a:schemeClr val="bg1"/>
                          </a:solidFill>
                          <a:effectLst/>
                          <a:latin typeface="华文楷体" panose="02010600040101010101" pitchFamily="2" charset="-122"/>
                          <a:ea typeface="华文楷体" panose="02010600040101010101" pitchFamily="2" charset="-122"/>
                        </a:rPr>
                        <a:t>锁定期</a:t>
                      </a:r>
                      <a:endParaRPr lang="zh-CN" altLang="en-US" sz="1400" b="0" i="0" u="none" strike="noStrike" dirty="0">
                        <a:solidFill>
                          <a:schemeClr val="bg1"/>
                        </a:solidFill>
                        <a:effectLst/>
                        <a:latin typeface="华文楷体" panose="02010600040101010101" pitchFamily="2" charset="-122"/>
                        <a:ea typeface="华文楷体" panose="02010600040101010101" pitchFamily="2" charset="-122"/>
                      </a:endParaRPr>
                    </a:p>
                  </a:txBody>
                  <a:tcPr marL="7302" marR="7302" marT="7302" marB="0" anchor="ctr">
                    <a:solidFill>
                      <a:srgbClr val="4A9D61"/>
                    </a:solidFill>
                  </a:tcPr>
                </a:tc>
                <a:extLst>
                  <a:ext uri="{0D108BD9-81ED-4DB2-BD59-A6C34878D82A}">
                    <a16:rowId xmlns:a16="http://schemas.microsoft.com/office/drawing/2014/main" val="2248694994"/>
                  </a:ext>
                </a:extLst>
              </a:tr>
              <a:tr h="516982">
                <a:tc gridSpan="2" vMerge="1">
                  <a:txBody>
                    <a:bodyPr/>
                    <a:lstStyle/>
                    <a:p>
                      <a:pPr algn="ctr" fontAlgn="ct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302" marR="7302" marT="7302" marB="0" anchor="ctr"/>
                </a:tc>
                <a:tc hMerge="1"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400" b="0" u="none" strike="noStrike" dirty="0">
                          <a:solidFill>
                            <a:schemeClr val="bg1"/>
                          </a:solidFill>
                          <a:effectLst/>
                          <a:latin typeface="华文楷体" panose="02010600040101010101" pitchFamily="2" charset="-122"/>
                          <a:ea typeface="华文楷体" panose="02010600040101010101" pitchFamily="2" charset="-122"/>
                        </a:rPr>
                        <a:t>合格投资人数量</a:t>
                      </a:r>
                      <a:endParaRPr lang="zh-CN" altLang="en-US" sz="1400" b="0" i="0" u="none" strike="noStrike" dirty="0">
                        <a:solidFill>
                          <a:schemeClr val="bg1"/>
                        </a:solidFill>
                        <a:effectLst/>
                        <a:latin typeface="华文楷体" panose="02010600040101010101" pitchFamily="2" charset="-122"/>
                        <a:ea typeface="华文楷体" panose="02010600040101010101" pitchFamily="2" charset="-122"/>
                      </a:endParaRPr>
                    </a:p>
                  </a:txBody>
                  <a:tcPr marL="7302" marR="7302" marT="7302" marB="0" anchor="ctr">
                    <a:solidFill>
                      <a:srgbClr val="4A9D61"/>
                    </a:solidFill>
                  </a:tcPr>
                </a:tc>
                <a:tc>
                  <a:txBody>
                    <a:bodyPr/>
                    <a:lstStyle/>
                    <a:p>
                      <a:pPr algn="ctr" fontAlgn="ctr"/>
                      <a:r>
                        <a:rPr lang="zh-CN" altLang="en-US" sz="1400" b="0" u="none" strike="noStrike" dirty="0">
                          <a:solidFill>
                            <a:schemeClr val="bg1"/>
                          </a:solidFill>
                          <a:effectLst/>
                          <a:latin typeface="华文楷体" panose="02010600040101010101" pitchFamily="2" charset="-122"/>
                          <a:ea typeface="华文楷体" panose="02010600040101010101" pitchFamily="2" charset="-122"/>
                        </a:rPr>
                        <a:t>非合格投资人数量</a:t>
                      </a:r>
                      <a:endParaRPr lang="zh-CN" altLang="en-US" sz="1400" b="0" i="0" u="none" strike="noStrike" dirty="0">
                        <a:solidFill>
                          <a:schemeClr val="bg1"/>
                        </a:solidFill>
                        <a:effectLst/>
                        <a:latin typeface="华文楷体" panose="02010600040101010101" pitchFamily="2" charset="-122"/>
                        <a:ea typeface="华文楷体" panose="02010600040101010101" pitchFamily="2" charset="-122"/>
                      </a:endParaRPr>
                    </a:p>
                  </a:txBody>
                  <a:tcPr marL="7302" marR="7302" marT="7302" marB="0" anchor="ctr">
                    <a:solidFill>
                      <a:srgbClr val="4A9D61"/>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57097496"/>
                  </a:ext>
                </a:extLst>
              </a:tr>
              <a:tr h="1533552">
                <a:tc rowSpan="3">
                  <a:txBody>
                    <a:bodyPr/>
                    <a:lstStyle/>
                    <a:p>
                      <a:pPr algn="ctr" fontAlgn="ctr"/>
                      <a:r>
                        <a:rPr lang="en-US" sz="1400" u="none" strike="noStrike">
                          <a:effectLst/>
                          <a:latin typeface="华文楷体" panose="02010600040101010101" pitchFamily="2" charset="-122"/>
                          <a:ea typeface="华文楷体" panose="02010600040101010101" pitchFamily="2" charset="-122"/>
                        </a:rPr>
                        <a:t>Reg D</a:t>
                      </a:r>
                      <a:endParaRPr lang="en-US" sz="1400" b="0" i="0" u="none" strike="noStrike">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a:txBody>
                    <a:bodyPr/>
                    <a:lstStyle/>
                    <a:p>
                      <a:pPr algn="ctr" fontAlgn="ctr"/>
                      <a:r>
                        <a:rPr lang="en-US" altLang="zh-CN" sz="1400" u="none" strike="noStrike">
                          <a:effectLst/>
                          <a:latin typeface="华文楷体" panose="02010600040101010101" pitchFamily="2" charset="-122"/>
                          <a:ea typeface="华文楷体" panose="02010600040101010101" pitchFamily="2" charset="-122"/>
                        </a:rPr>
                        <a:t>504</a:t>
                      </a:r>
                      <a:endParaRPr lang="en-US" altLang="zh-CN" sz="1400" b="0" i="0" u="none" strike="noStrike">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a:txBody>
                    <a:bodyPr/>
                    <a:lstStyle/>
                    <a:p>
                      <a:pPr algn="ctr" fontAlgn="ctr"/>
                      <a:r>
                        <a:rPr lang="zh-CN" altLang="en-US" sz="1400" u="none" strike="noStrike" dirty="0">
                          <a:effectLst/>
                          <a:latin typeface="华文楷体" panose="02010600040101010101" pitchFamily="2" charset="-122"/>
                          <a:ea typeface="华文楷体" panose="02010600040101010101" pitchFamily="2" charset="-122"/>
                        </a:rPr>
                        <a:t>最高</a:t>
                      </a:r>
                      <a:r>
                        <a:rPr lang="en-US" altLang="zh-CN" sz="1400" u="none" strike="noStrike" dirty="0">
                          <a:effectLst/>
                          <a:latin typeface="华文楷体" panose="02010600040101010101" pitchFamily="2" charset="-122"/>
                          <a:ea typeface="华文楷体" panose="02010600040101010101" pitchFamily="2" charset="-122"/>
                        </a:rPr>
                        <a:t>500</a:t>
                      </a:r>
                      <a:r>
                        <a:rPr lang="zh-CN" altLang="en-US" sz="1400" u="none" strike="noStrike" dirty="0">
                          <a:effectLst/>
                          <a:latin typeface="华文楷体" panose="02010600040101010101" pitchFamily="2" charset="-122"/>
                          <a:ea typeface="华文楷体" panose="02010600040101010101" pitchFamily="2" charset="-122"/>
                        </a:rPr>
                        <a:t>万美金</a:t>
                      </a:r>
                      <a:endParaRPr lang="zh-CN" altLang="en-US" sz="1400" b="0" i="0" u="none" strike="noStrike" dirty="0">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rowSpan="3">
                  <a:txBody>
                    <a:bodyPr/>
                    <a:lstStyle/>
                    <a:p>
                      <a:pPr algn="l" fontAlgn="ctr">
                        <a:lnSpc>
                          <a:spcPct val="200000"/>
                        </a:lnSpc>
                      </a:pPr>
                      <a:r>
                        <a:rPr lang="en-US" altLang="zh-CN" sz="1400" u="none" strike="noStrike" dirty="0">
                          <a:effectLst/>
                          <a:latin typeface="华文楷体" panose="02010600040101010101" pitchFamily="2" charset="-122"/>
                          <a:ea typeface="华文楷体" panose="02010600040101010101" pitchFamily="2" charset="-122"/>
                        </a:rPr>
                        <a:t>1</a:t>
                      </a:r>
                      <a:r>
                        <a:rPr lang="zh-CN" altLang="en-US" sz="1400" u="none" strike="noStrike" dirty="0">
                          <a:effectLst/>
                          <a:latin typeface="华文楷体" panose="02010600040101010101" pitchFamily="2" charset="-122"/>
                          <a:ea typeface="华文楷体" panose="02010600040101010101" pitchFamily="2" charset="-122"/>
                        </a:rPr>
                        <a:t>）不需要提交</a:t>
                      </a:r>
                      <a:r>
                        <a:rPr lang="en-US" altLang="zh-CN" sz="1400" u="none" strike="noStrike" dirty="0">
                          <a:effectLst/>
                          <a:latin typeface="华文楷体" panose="02010600040101010101" pitchFamily="2" charset="-122"/>
                          <a:ea typeface="华文楷体" panose="02010600040101010101" pitchFamily="2" charset="-122"/>
                        </a:rPr>
                        <a:t>SEC</a:t>
                      </a:r>
                      <a:r>
                        <a:rPr lang="zh-CN" altLang="en-US" sz="1400" u="none" strike="noStrike" dirty="0">
                          <a:effectLst/>
                          <a:latin typeface="华文楷体" panose="02010600040101010101" pitchFamily="2" charset="-122"/>
                          <a:ea typeface="华文楷体" panose="02010600040101010101" pitchFamily="2" charset="-122"/>
                        </a:rPr>
                        <a:t>证券发行的详细信息；</a:t>
                      </a:r>
                      <a:endParaRPr lang="en-US" altLang="zh-CN" sz="1400" u="none" strike="noStrike" dirty="0">
                        <a:effectLst/>
                        <a:latin typeface="华文楷体" panose="02010600040101010101" pitchFamily="2" charset="-122"/>
                        <a:ea typeface="华文楷体" panose="02010600040101010101" pitchFamily="2" charset="-122"/>
                      </a:endParaRPr>
                    </a:p>
                    <a:p>
                      <a:pPr algn="l" fontAlgn="ctr">
                        <a:lnSpc>
                          <a:spcPct val="200000"/>
                        </a:lnSpc>
                      </a:pPr>
                      <a:r>
                        <a:rPr lang="en-US" altLang="zh-CN" sz="1400" u="none" strike="noStrike" dirty="0">
                          <a:effectLst/>
                          <a:latin typeface="华文楷体" panose="02010600040101010101" pitchFamily="2" charset="-122"/>
                          <a:ea typeface="华文楷体" panose="02010600040101010101" pitchFamily="2" charset="-122"/>
                        </a:rPr>
                        <a:t>2</a:t>
                      </a:r>
                      <a:r>
                        <a:rPr lang="zh-CN" altLang="en-US" sz="1400" u="none" strike="noStrike" dirty="0">
                          <a:effectLst/>
                          <a:latin typeface="华文楷体" panose="02010600040101010101" pitchFamily="2" charset="-122"/>
                          <a:ea typeface="华文楷体" panose="02010600040101010101" pitchFamily="2" charset="-122"/>
                        </a:rPr>
                        <a:t>）不需要</a:t>
                      </a:r>
                      <a:r>
                        <a:rPr lang="en-US" altLang="zh-CN" sz="1400" u="none" strike="noStrike" dirty="0">
                          <a:effectLst/>
                          <a:latin typeface="华文楷体" panose="02010600040101010101" pitchFamily="2" charset="-122"/>
                          <a:ea typeface="华文楷体" panose="02010600040101010101" pitchFamily="2" charset="-122"/>
                        </a:rPr>
                        <a:t>SEC</a:t>
                      </a:r>
                      <a:r>
                        <a:rPr lang="zh-CN" altLang="en-US" sz="1400" u="none" strike="noStrike" dirty="0">
                          <a:effectLst/>
                          <a:latin typeface="华文楷体" panose="02010600040101010101" pitchFamily="2" charset="-122"/>
                          <a:ea typeface="华文楷体" panose="02010600040101010101" pitchFamily="2" charset="-122"/>
                        </a:rPr>
                        <a:t>审批；</a:t>
                      </a:r>
                      <a:endParaRPr lang="en-US" altLang="zh-CN" sz="1400" u="none" strike="noStrike" dirty="0">
                        <a:effectLst/>
                        <a:latin typeface="华文楷体" panose="02010600040101010101" pitchFamily="2" charset="-122"/>
                        <a:ea typeface="华文楷体" panose="02010600040101010101" pitchFamily="2" charset="-122"/>
                      </a:endParaRPr>
                    </a:p>
                    <a:p>
                      <a:pPr algn="l" fontAlgn="ctr">
                        <a:lnSpc>
                          <a:spcPct val="200000"/>
                        </a:lnSpc>
                      </a:pPr>
                      <a:r>
                        <a:rPr lang="en-US" altLang="zh-CN" sz="1400" u="none" strike="noStrike" dirty="0">
                          <a:effectLst/>
                          <a:latin typeface="华文楷体" panose="02010600040101010101" pitchFamily="2" charset="-122"/>
                          <a:ea typeface="华文楷体" panose="02010600040101010101" pitchFamily="2" charset="-122"/>
                        </a:rPr>
                        <a:t>3</a:t>
                      </a:r>
                      <a:r>
                        <a:rPr lang="zh-CN" altLang="en-US" sz="1400" u="none" strike="noStrike" dirty="0">
                          <a:effectLst/>
                          <a:latin typeface="华文楷体" panose="02010600040101010101" pitchFamily="2" charset="-122"/>
                          <a:ea typeface="华文楷体" panose="02010600040101010101" pitchFamily="2" charset="-122"/>
                        </a:rPr>
                        <a:t>）只需要提交公司创始人、</a:t>
                      </a:r>
                      <a:r>
                        <a:rPr lang="en-US" altLang="zh-CN" sz="1400" u="none" strike="noStrike" dirty="0">
                          <a:effectLst/>
                          <a:latin typeface="华文楷体" panose="02010600040101010101" pitchFamily="2" charset="-122"/>
                          <a:ea typeface="华文楷体" panose="02010600040101010101" pitchFamily="2" charset="-122"/>
                        </a:rPr>
                        <a:t>CEO</a:t>
                      </a:r>
                      <a:r>
                        <a:rPr lang="zh-CN" altLang="en-US" sz="1400" u="none" strike="noStrike" dirty="0">
                          <a:effectLst/>
                          <a:latin typeface="华文楷体" panose="02010600040101010101" pitchFamily="2" charset="-122"/>
                          <a:ea typeface="华文楷体" panose="02010600040101010101" pitchFamily="2" charset="-122"/>
                        </a:rPr>
                        <a:t>及董事的姓名和地址、发行概况等信息</a:t>
                      </a:r>
                      <a:endParaRPr lang="zh-CN" altLang="en-US" sz="1400" b="0" i="0" u="none" strike="noStrike" dirty="0">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a:txBody>
                    <a:bodyPr/>
                    <a:lstStyle/>
                    <a:p>
                      <a:pPr algn="just" fontAlgn="ctr">
                        <a:lnSpc>
                          <a:spcPct val="150000"/>
                        </a:lnSpc>
                      </a:pPr>
                      <a:r>
                        <a:rPr lang="zh-CN" altLang="en-US" sz="1400" u="none" strike="noStrike" dirty="0">
                          <a:effectLst/>
                          <a:latin typeface="华文楷体" panose="02010600040101010101" pitchFamily="2" charset="-122"/>
                          <a:ea typeface="华文楷体" panose="02010600040101010101" pitchFamily="2" charset="-122"/>
                        </a:rPr>
                        <a:t>需要公司对投资人的合格投资人身份进行认定，备份投资人的报税单、银行流水和信用报告信息</a:t>
                      </a:r>
                      <a:endParaRPr lang="zh-CN" altLang="en-US" sz="1400" b="0" i="0" u="none" strike="noStrike" dirty="0">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a:txBody>
                    <a:bodyPr/>
                    <a:lstStyle/>
                    <a:p>
                      <a:pPr algn="ctr" fontAlgn="ctr"/>
                      <a:r>
                        <a:rPr lang="zh-CN" altLang="en-US" sz="1400" u="none" strike="noStrike" dirty="0">
                          <a:effectLst/>
                          <a:latin typeface="华文楷体" panose="02010600040101010101" pitchFamily="2" charset="-122"/>
                          <a:ea typeface="华文楷体" panose="02010600040101010101" pitchFamily="2" charset="-122"/>
                        </a:rPr>
                        <a:t>无限制</a:t>
                      </a:r>
                      <a:endParaRPr lang="zh-CN" altLang="en-US" sz="1400" b="0" i="0" u="none" strike="noStrike" dirty="0">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a:txBody>
                    <a:bodyPr/>
                    <a:lstStyle/>
                    <a:p>
                      <a:pPr algn="ctr" fontAlgn="ctr"/>
                      <a:r>
                        <a:rPr lang="zh-CN" altLang="en-US" sz="1400" u="none" strike="noStrike">
                          <a:effectLst/>
                          <a:latin typeface="华文楷体" panose="02010600040101010101" pitchFamily="2" charset="-122"/>
                          <a:ea typeface="华文楷体" panose="02010600040101010101" pitchFamily="2" charset="-122"/>
                        </a:rPr>
                        <a:t>无限制</a:t>
                      </a:r>
                      <a:endParaRPr lang="zh-CN" altLang="en-US" sz="1400" b="0" i="0" u="none" strike="noStrike">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a:txBody>
                    <a:bodyPr/>
                    <a:lstStyle/>
                    <a:p>
                      <a:pPr algn="ctr" fontAlgn="ctr"/>
                      <a:r>
                        <a:rPr lang="zh-CN" altLang="en-US" sz="1400" u="none" strike="noStrike">
                          <a:effectLst/>
                          <a:latin typeface="华文楷体" panose="02010600040101010101" pitchFamily="2" charset="-122"/>
                          <a:ea typeface="华文楷体" panose="02010600040101010101" pitchFamily="2" charset="-122"/>
                        </a:rPr>
                        <a:t>不允许</a:t>
                      </a:r>
                      <a:endParaRPr lang="zh-CN" altLang="en-US" sz="1400" b="0" i="0" u="none" strike="noStrike">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a:txBody>
                    <a:bodyPr/>
                    <a:lstStyle/>
                    <a:p>
                      <a:pPr algn="ctr" fontAlgn="ctr"/>
                      <a:r>
                        <a:rPr lang="zh-CN" altLang="en-US" sz="1400" u="none" strike="noStrike">
                          <a:effectLst/>
                          <a:latin typeface="华文楷体" panose="02010600040101010101" pitchFamily="2" charset="-122"/>
                          <a:ea typeface="华文楷体" panose="02010600040101010101" pitchFamily="2" charset="-122"/>
                        </a:rPr>
                        <a:t>注册后</a:t>
                      </a:r>
                      <a:r>
                        <a:rPr lang="en-US" altLang="zh-CN" sz="1400" u="none" strike="noStrike">
                          <a:effectLst/>
                          <a:latin typeface="华文楷体" panose="02010600040101010101" pitchFamily="2" charset="-122"/>
                          <a:ea typeface="华文楷体" panose="02010600040101010101" pitchFamily="2" charset="-122"/>
                        </a:rPr>
                        <a:t>6</a:t>
                      </a:r>
                      <a:r>
                        <a:rPr lang="zh-CN" altLang="en-US" sz="1400" u="none" strike="noStrike">
                          <a:effectLst/>
                          <a:latin typeface="华文楷体" panose="02010600040101010101" pitchFamily="2" charset="-122"/>
                          <a:ea typeface="华文楷体" panose="02010600040101010101" pitchFamily="2" charset="-122"/>
                        </a:rPr>
                        <a:t>个月或</a:t>
                      </a:r>
                      <a:r>
                        <a:rPr lang="en-US" altLang="zh-CN" sz="1400" u="none" strike="noStrike">
                          <a:effectLst/>
                          <a:latin typeface="华文楷体" panose="02010600040101010101" pitchFamily="2" charset="-122"/>
                          <a:ea typeface="华文楷体" panose="02010600040101010101" pitchFamily="2" charset="-122"/>
                        </a:rPr>
                        <a:t>1</a:t>
                      </a:r>
                      <a:r>
                        <a:rPr lang="zh-CN" altLang="en-US" sz="1400" u="none" strike="noStrike">
                          <a:effectLst/>
                          <a:latin typeface="华文楷体" panose="02010600040101010101" pitchFamily="2" charset="-122"/>
                          <a:ea typeface="华文楷体" panose="02010600040101010101" pitchFamily="2" charset="-122"/>
                        </a:rPr>
                        <a:t>年</a:t>
                      </a:r>
                      <a:endParaRPr lang="zh-CN" altLang="en-US" sz="1400" b="0" i="0" u="none" strike="noStrike">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extLst>
                  <a:ext uri="{0D108BD9-81ED-4DB2-BD59-A6C34878D82A}">
                    <a16:rowId xmlns:a16="http://schemas.microsoft.com/office/drawing/2014/main" val="3490087354"/>
                  </a:ext>
                </a:extLst>
              </a:tr>
              <a:tr h="1214489">
                <a:tc vMerge="1">
                  <a:txBody>
                    <a:bodyPr/>
                    <a:lstStyle/>
                    <a:p>
                      <a:endParaRPr lang="zh-CN" altLang="en-US"/>
                    </a:p>
                  </a:txBody>
                  <a:tcPr/>
                </a:tc>
                <a:tc>
                  <a:txBody>
                    <a:bodyPr/>
                    <a:lstStyle/>
                    <a:p>
                      <a:pPr algn="ctr" fontAlgn="ctr"/>
                      <a:r>
                        <a:rPr lang="en-US" sz="1400" u="none" strike="noStrike" dirty="0">
                          <a:effectLst/>
                          <a:latin typeface="华文楷体" panose="02010600040101010101" pitchFamily="2" charset="-122"/>
                          <a:ea typeface="华文楷体" panose="02010600040101010101" pitchFamily="2" charset="-122"/>
                        </a:rPr>
                        <a:t>506(b)</a:t>
                      </a:r>
                      <a:endParaRPr lang="en-US" sz="1400" b="0" i="0" u="none" strike="noStrike" dirty="0">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a:txBody>
                    <a:bodyPr/>
                    <a:lstStyle/>
                    <a:p>
                      <a:pPr algn="ctr" fontAlgn="ctr"/>
                      <a:r>
                        <a:rPr lang="zh-CN" altLang="en-US" sz="1400" u="none" strike="noStrike" dirty="0">
                          <a:effectLst/>
                          <a:latin typeface="华文楷体" panose="02010600040101010101" pitchFamily="2" charset="-122"/>
                          <a:ea typeface="华文楷体" panose="02010600040101010101" pitchFamily="2" charset="-122"/>
                        </a:rPr>
                        <a:t>无限量资金</a:t>
                      </a:r>
                      <a:endParaRPr lang="zh-CN" altLang="en-US" sz="1400" b="0" i="0" u="none" strike="noStrike" dirty="0">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vMerge="1">
                  <a:txBody>
                    <a:bodyPr/>
                    <a:lstStyle/>
                    <a:p>
                      <a:endParaRPr lang="zh-CN" altLang="en-US"/>
                    </a:p>
                  </a:txBody>
                  <a:tcPr/>
                </a:tc>
                <a:tc>
                  <a:txBody>
                    <a:bodyPr/>
                    <a:lstStyle/>
                    <a:p>
                      <a:pPr algn="just" fontAlgn="ctr">
                        <a:lnSpc>
                          <a:spcPct val="150000"/>
                        </a:lnSpc>
                      </a:pPr>
                      <a:r>
                        <a:rPr lang="zh-CN" altLang="en-US" sz="1400" u="none" strike="noStrike" dirty="0">
                          <a:effectLst/>
                          <a:latin typeface="华文楷体" panose="02010600040101010101" pitchFamily="2" charset="-122"/>
                          <a:ea typeface="华文楷体" panose="02010600040101010101" pitchFamily="2" charset="-122"/>
                        </a:rPr>
                        <a:t>给非合格投资人的信息需要大体跟合格投资人一致，并且包含财报</a:t>
                      </a:r>
                      <a:endParaRPr lang="zh-CN" altLang="en-US" sz="1400" b="0" i="0" u="none" strike="noStrike" dirty="0">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a:txBody>
                    <a:bodyPr/>
                    <a:lstStyle/>
                    <a:p>
                      <a:pPr algn="ctr" fontAlgn="ctr"/>
                      <a:r>
                        <a:rPr lang="zh-CN" altLang="en-US" sz="1400" u="none" strike="noStrike">
                          <a:effectLst/>
                          <a:latin typeface="华文楷体" panose="02010600040101010101" pitchFamily="2" charset="-122"/>
                          <a:ea typeface="华文楷体" panose="02010600040101010101" pitchFamily="2" charset="-122"/>
                        </a:rPr>
                        <a:t>无限制</a:t>
                      </a:r>
                      <a:endParaRPr lang="zh-CN" altLang="en-US" sz="1400" b="0" i="0" u="none" strike="noStrike">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a:txBody>
                    <a:bodyPr/>
                    <a:lstStyle/>
                    <a:p>
                      <a:pPr algn="ctr" fontAlgn="ctr"/>
                      <a:r>
                        <a:rPr lang="zh-CN" altLang="en-US" sz="1400" u="none" strike="noStrike">
                          <a:effectLst/>
                          <a:latin typeface="华文楷体" panose="02010600040101010101" pitchFamily="2" charset="-122"/>
                          <a:ea typeface="华文楷体" panose="02010600040101010101" pitchFamily="2" charset="-122"/>
                        </a:rPr>
                        <a:t>最多</a:t>
                      </a:r>
                      <a:r>
                        <a:rPr lang="en-US" altLang="zh-CN" sz="1400" u="none" strike="noStrike">
                          <a:effectLst/>
                          <a:latin typeface="华文楷体" panose="02010600040101010101" pitchFamily="2" charset="-122"/>
                          <a:ea typeface="华文楷体" panose="02010600040101010101" pitchFamily="2" charset="-122"/>
                        </a:rPr>
                        <a:t>35</a:t>
                      </a:r>
                      <a:r>
                        <a:rPr lang="zh-CN" altLang="en-US" sz="1400" u="none" strike="noStrike">
                          <a:effectLst/>
                          <a:latin typeface="华文楷体" panose="02010600040101010101" pitchFamily="2" charset="-122"/>
                          <a:ea typeface="华文楷体" panose="02010600040101010101" pitchFamily="2" charset="-122"/>
                        </a:rPr>
                        <a:t>位</a:t>
                      </a:r>
                      <a:endParaRPr lang="zh-CN" altLang="en-US" sz="1400" b="0" i="0" u="none" strike="noStrike">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a:txBody>
                    <a:bodyPr/>
                    <a:lstStyle/>
                    <a:p>
                      <a:pPr algn="ctr" fontAlgn="ctr"/>
                      <a:r>
                        <a:rPr lang="zh-CN" altLang="en-US" sz="1400" u="none" strike="noStrike">
                          <a:effectLst/>
                          <a:latin typeface="华文楷体" panose="02010600040101010101" pitchFamily="2" charset="-122"/>
                          <a:ea typeface="华文楷体" panose="02010600040101010101" pitchFamily="2" charset="-122"/>
                        </a:rPr>
                        <a:t>不允许</a:t>
                      </a:r>
                      <a:endParaRPr lang="zh-CN" altLang="en-US" sz="1400" b="0" i="0" u="none" strike="noStrike">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rowSpan="2">
                  <a:txBody>
                    <a:bodyPr/>
                    <a:lstStyle/>
                    <a:p>
                      <a:pPr algn="ctr" fontAlgn="ctr"/>
                      <a:r>
                        <a:rPr lang="zh-CN" altLang="en-US" sz="1400" u="none" strike="noStrike" dirty="0">
                          <a:effectLst/>
                          <a:latin typeface="华文楷体" panose="02010600040101010101" pitchFamily="2" charset="-122"/>
                          <a:ea typeface="华文楷体" panose="02010600040101010101" pitchFamily="2" charset="-122"/>
                        </a:rPr>
                        <a:t>注册后</a:t>
                      </a:r>
                      <a:r>
                        <a:rPr lang="en-US" altLang="zh-CN" sz="1400" u="none" strike="noStrike" dirty="0">
                          <a:effectLst/>
                          <a:latin typeface="华文楷体" panose="02010600040101010101" pitchFamily="2" charset="-122"/>
                          <a:ea typeface="华文楷体" panose="02010600040101010101" pitchFamily="2" charset="-122"/>
                        </a:rPr>
                        <a:t>6</a:t>
                      </a:r>
                      <a:r>
                        <a:rPr lang="zh-CN" altLang="en-US" sz="1400" u="none" strike="noStrike" dirty="0">
                          <a:effectLst/>
                          <a:latin typeface="华文楷体" panose="02010600040101010101" pitchFamily="2" charset="-122"/>
                          <a:ea typeface="华文楷体" panose="02010600040101010101" pitchFamily="2" charset="-122"/>
                        </a:rPr>
                        <a:t>个月</a:t>
                      </a:r>
                      <a:endParaRPr lang="zh-CN" altLang="en-US" sz="1400" b="0" i="0" u="none" strike="noStrike" dirty="0">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extLst>
                  <a:ext uri="{0D108BD9-81ED-4DB2-BD59-A6C34878D82A}">
                    <a16:rowId xmlns:a16="http://schemas.microsoft.com/office/drawing/2014/main" val="1150916935"/>
                  </a:ext>
                </a:extLst>
              </a:tr>
              <a:tr h="1533552">
                <a:tc vMerge="1">
                  <a:txBody>
                    <a:bodyPr/>
                    <a:lstStyle/>
                    <a:p>
                      <a:endParaRPr lang="zh-CN" altLang="en-US"/>
                    </a:p>
                  </a:txBody>
                  <a:tcPr/>
                </a:tc>
                <a:tc>
                  <a:txBody>
                    <a:bodyPr/>
                    <a:lstStyle/>
                    <a:p>
                      <a:pPr algn="ctr" fontAlgn="ctr"/>
                      <a:r>
                        <a:rPr lang="en-US" sz="1400" u="none" strike="noStrike">
                          <a:effectLst/>
                          <a:latin typeface="华文楷体" panose="02010600040101010101" pitchFamily="2" charset="-122"/>
                          <a:ea typeface="华文楷体" panose="02010600040101010101" pitchFamily="2" charset="-122"/>
                        </a:rPr>
                        <a:t>506(C)</a:t>
                      </a:r>
                      <a:endParaRPr lang="en-US" sz="1400" b="0" i="0" u="none" strike="noStrike">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a:txBody>
                    <a:bodyPr/>
                    <a:lstStyle/>
                    <a:p>
                      <a:pPr algn="ctr" fontAlgn="ctr"/>
                      <a:r>
                        <a:rPr lang="zh-CN" altLang="en-US" sz="1400" u="none" strike="noStrike">
                          <a:effectLst/>
                          <a:latin typeface="华文楷体" panose="02010600040101010101" pitchFamily="2" charset="-122"/>
                          <a:ea typeface="华文楷体" panose="02010600040101010101" pitchFamily="2" charset="-122"/>
                        </a:rPr>
                        <a:t>无限量资金</a:t>
                      </a:r>
                      <a:endParaRPr lang="zh-CN" altLang="en-US" sz="1400" b="0" i="0" u="none" strike="noStrike">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vMerge="1">
                  <a:txBody>
                    <a:bodyPr/>
                    <a:lstStyle/>
                    <a:p>
                      <a:endParaRPr lang="zh-CN" altLang="en-US"/>
                    </a:p>
                  </a:txBody>
                  <a:tcPr/>
                </a:tc>
                <a:tc>
                  <a:txBody>
                    <a:bodyPr/>
                    <a:lstStyle/>
                    <a:p>
                      <a:pPr algn="just" fontAlgn="ctr">
                        <a:lnSpc>
                          <a:spcPct val="150000"/>
                        </a:lnSpc>
                      </a:pPr>
                      <a:r>
                        <a:rPr lang="zh-CN" altLang="en-US" sz="1400" u="none" strike="noStrike" dirty="0">
                          <a:effectLst/>
                          <a:latin typeface="华文楷体" panose="02010600040101010101" pitchFamily="2" charset="-122"/>
                          <a:ea typeface="华文楷体" panose="02010600040101010101" pitchFamily="2" charset="-122"/>
                        </a:rPr>
                        <a:t>需要公司对投资人的合格投资人身份进行认定，备份投资人的报税单、银行流水和信用报告信息</a:t>
                      </a:r>
                      <a:endParaRPr lang="zh-CN" altLang="en-US" sz="1400" b="0" i="0" u="none" strike="noStrike" dirty="0">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a:txBody>
                    <a:bodyPr/>
                    <a:lstStyle/>
                    <a:p>
                      <a:pPr algn="ctr" fontAlgn="ctr"/>
                      <a:r>
                        <a:rPr lang="zh-CN" altLang="en-US" sz="1400" u="none" strike="noStrike">
                          <a:effectLst/>
                          <a:latin typeface="华文楷体" panose="02010600040101010101" pitchFamily="2" charset="-122"/>
                          <a:ea typeface="华文楷体" panose="02010600040101010101" pitchFamily="2" charset="-122"/>
                        </a:rPr>
                        <a:t>无限制</a:t>
                      </a:r>
                      <a:endParaRPr lang="zh-CN" altLang="en-US" sz="1400" b="0" i="0" u="none" strike="noStrike">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a:txBody>
                    <a:bodyPr/>
                    <a:lstStyle/>
                    <a:p>
                      <a:pPr algn="ctr" fontAlgn="ctr"/>
                      <a:r>
                        <a:rPr lang="en-US" altLang="zh-CN" sz="1400" u="none" strike="noStrike">
                          <a:effectLst/>
                          <a:latin typeface="华文楷体" panose="02010600040101010101" pitchFamily="2" charset="-122"/>
                          <a:ea typeface="华文楷体" panose="02010600040101010101" pitchFamily="2" charset="-122"/>
                        </a:rPr>
                        <a:t>0</a:t>
                      </a:r>
                      <a:endParaRPr lang="en-US" altLang="zh-CN" sz="1400" b="0" i="0" u="none" strike="noStrike">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a:txBody>
                    <a:bodyPr/>
                    <a:lstStyle/>
                    <a:p>
                      <a:pPr algn="ctr" fontAlgn="ctr"/>
                      <a:r>
                        <a:rPr lang="zh-CN" altLang="en-US" sz="1400" u="none" strike="noStrike" dirty="0">
                          <a:effectLst/>
                          <a:latin typeface="华文楷体" panose="02010600040101010101" pitchFamily="2" charset="-122"/>
                          <a:ea typeface="华文楷体" panose="02010600040101010101" pitchFamily="2" charset="-122"/>
                        </a:rPr>
                        <a:t>可以</a:t>
                      </a:r>
                      <a:endParaRPr lang="zh-CN" altLang="en-US" sz="1400" b="0" i="0" u="none" strike="noStrike" dirty="0">
                        <a:solidFill>
                          <a:srgbClr val="000000"/>
                        </a:solidFill>
                        <a:effectLst/>
                        <a:latin typeface="华文楷体" panose="02010600040101010101" pitchFamily="2" charset="-122"/>
                        <a:ea typeface="华文楷体" panose="02010600040101010101" pitchFamily="2" charset="-122"/>
                      </a:endParaRPr>
                    </a:p>
                  </a:txBody>
                  <a:tcPr marL="7302" marR="7302" marT="7302" marB="0" anchor="ctr"/>
                </a:tc>
                <a:tc vMerge="1">
                  <a:txBody>
                    <a:bodyPr/>
                    <a:lstStyle/>
                    <a:p>
                      <a:endParaRPr lang="zh-CN" altLang="en-US"/>
                    </a:p>
                  </a:txBody>
                  <a:tcPr/>
                </a:tc>
                <a:extLst>
                  <a:ext uri="{0D108BD9-81ED-4DB2-BD59-A6C34878D82A}">
                    <a16:rowId xmlns:a16="http://schemas.microsoft.com/office/drawing/2014/main" val="1220183050"/>
                  </a:ext>
                </a:extLst>
              </a:tr>
            </a:tbl>
          </a:graphicData>
        </a:graphic>
      </p:graphicFrame>
    </p:spTree>
    <p:extLst>
      <p:ext uri="{BB962C8B-B14F-4D97-AF65-F5344CB8AC3E}">
        <p14:creationId xmlns:p14="http://schemas.microsoft.com/office/powerpoint/2010/main" val="1598286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E6B938-C0B8-4F0A-AB3F-C4201619B8BF}"/>
              </a:ext>
            </a:extLst>
          </p:cNvPr>
          <p:cNvSpPr>
            <a:spLocks noGrp="1"/>
          </p:cNvSpPr>
          <p:nvPr>
            <p:ph type="title"/>
          </p:nvPr>
        </p:nvSpPr>
        <p:spPr/>
        <p:txBody>
          <a:bodyPr/>
          <a:lstStyle/>
          <a:p>
            <a:r>
              <a:rPr lang="en-US" altLang="zh-CN" dirty="0"/>
              <a:t>Regulation Crowdfunding</a:t>
            </a:r>
            <a:r>
              <a:rPr lang="zh-CN" altLang="en-US" dirty="0"/>
              <a:t>：众筹</a:t>
            </a:r>
          </a:p>
        </p:txBody>
      </p:sp>
      <p:sp>
        <p:nvSpPr>
          <p:cNvPr id="4" name="文本框 3">
            <a:extLst>
              <a:ext uri="{FF2B5EF4-FFF2-40B4-BE49-F238E27FC236}">
                <a16:creationId xmlns:a16="http://schemas.microsoft.com/office/drawing/2014/main" id="{A1FCC353-9441-4038-9DA3-7D56E6C7FA74}"/>
              </a:ext>
            </a:extLst>
          </p:cNvPr>
          <p:cNvSpPr txBox="1"/>
          <p:nvPr/>
        </p:nvSpPr>
        <p:spPr>
          <a:xfrm>
            <a:off x="1035587" y="1140681"/>
            <a:ext cx="9471025" cy="4576637"/>
          </a:xfrm>
          <a:prstGeom prst="rect">
            <a:avLst/>
          </a:prstGeom>
          <a:noFill/>
        </p:spPr>
        <p:txBody>
          <a:bodyPr wrap="square" rtlCol="0">
            <a:spAutoFit/>
          </a:bodyPr>
          <a:lstStyle/>
          <a:p>
            <a:pPr lvl="0">
              <a:lnSpc>
                <a:spcPct val="250000"/>
              </a:lnSpc>
              <a:defRPr/>
            </a:pPr>
            <a:r>
              <a:rPr lang="zh-CN" altLang="en-US" sz="2000" dirty="0">
                <a:solidFill>
                  <a:schemeClr val="accent2"/>
                </a:solidFill>
                <a:latin typeface="微软雅黑" panose="020B0503020204020204" pitchFamily="34" charset="-122"/>
                <a:ea typeface="微软雅黑" panose="020B0503020204020204" pitchFamily="34" charset="-122"/>
              </a:rPr>
              <a:t>根据 </a:t>
            </a:r>
            <a:r>
              <a:rPr lang="en-US" altLang="zh-CN" sz="2000" dirty="0">
                <a:solidFill>
                  <a:schemeClr val="accent2"/>
                </a:solidFill>
                <a:latin typeface="微软雅黑" panose="020B0503020204020204" pitchFamily="34" charset="-122"/>
                <a:ea typeface="微软雅黑" panose="020B0503020204020204" pitchFamily="34" charset="-122"/>
              </a:rPr>
              <a:t>Regulation Crowdfunding</a:t>
            </a:r>
            <a:r>
              <a:rPr lang="zh-CN" altLang="en-US" sz="2000" dirty="0">
                <a:solidFill>
                  <a:srgbClr val="0070C0"/>
                </a:solidFill>
                <a:latin typeface="微软雅黑" panose="020B0503020204020204" pitchFamily="34" charset="-122"/>
                <a:ea typeface="微软雅黑" panose="020B0503020204020204" pitchFamily="34" charset="-122"/>
              </a:rPr>
              <a:t>（“</a:t>
            </a:r>
            <a:r>
              <a:rPr lang="en-US" altLang="zh-CN" sz="2000" dirty="0">
                <a:solidFill>
                  <a:srgbClr val="0070C0"/>
                </a:solidFill>
                <a:latin typeface="微软雅黑" panose="020B0503020204020204" pitchFamily="34" charset="-122"/>
                <a:ea typeface="微软雅黑" panose="020B0503020204020204" pitchFamily="34" charset="-122"/>
              </a:rPr>
              <a:t>CF”</a:t>
            </a:r>
            <a:r>
              <a:rPr lang="zh-CN" altLang="en-US" sz="2000" dirty="0">
                <a:solidFill>
                  <a:srgbClr val="0070C0"/>
                </a:solidFill>
                <a:latin typeface="微软雅黑" panose="020B0503020204020204" pitchFamily="34" charset="-122"/>
                <a:ea typeface="微软雅黑" panose="020B0503020204020204" pitchFamily="34" charset="-122"/>
              </a:rPr>
              <a:t>），发行人必须：</a:t>
            </a:r>
          </a:p>
          <a:p>
            <a:pPr lvl="0">
              <a:lnSpc>
                <a:spcPct val="250000"/>
              </a:lnSpc>
              <a:defRPr/>
            </a:pPr>
            <a:r>
              <a:rPr lang="en-US" altLang="zh-CN" sz="2000" dirty="0">
                <a:solidFill>
                  <a:srgbClr val="0070C0"/>
                </a:solidFill>
                <a:latin typeface="微软雅黑" panose="020B0503020204020204" pitchFamily="34" charset="-122"/>
                <a:ea typeface="微软雅黑" panose="020B0503020204020204" pitchFamily="34" charset="-122"/>
              </a:rPr>
              <a:t>1. </a:t>
            </a:r>
            <a:r>
              <a:rPr lang="zh-CN" altLang="en-US" sz="2000" dirty="0">
                <a:solidFill>
                  <a:srgbClr val="0070C0"/>
                </a:solidFill>
                <a:latin typeface="微软雅黑" panose="020B0503020204020204" pitchFamily="34" charset="-122"/>
                <a:ea typeface="微软雅黑" panose="020B0503020204020204" pitchFamily="34" charset="-122"/>
              </a:rPr>
              <a:t>要求所有根据 </a:t>
            </a:r>
            <a:r>
              <a:rPr lang="en-US" altLang="zh-CN" sz="2000" dirty="0">
                <a:solidFill>
                  <a:srgbClr val="0070C0"/>
                </a:solidFill>
                <a:latin typeface="微软雅黑" panose="020B0503020204020204" pitchFamily="34" charset="-122"/>
                <a:ea typeface="微软雅黑" panose="020B0503020204020204" pitchFamily="34" charset="-122"/>
              </a:rPr>
              <a:t>Regulation Crowdfunding </a:t>
            </a:r>
            <a:r>
              <a:rPr lang="zh-CN" altLang="en-US" sz="2000" dirty="0">
                <a:solidFill>
                  <a:srgbClr val="0070C0"/>
                </a:solidFill>
                <a:latin typeface="微软雅黑" panose="020B0503020204020204" pitchFamily="34" charset="-122"/>
                <a:ea typeface="微软雅黑" panose="020B0503020204020204" pitchFamily="34" charset="-122"/>
              </a:rPr>
              <a:t>进行的交易需通过美国证券交易委员会注册的证券经纪商或互联⽹众筹门户进行在线交易；</a:t>
            </a:r>
          </a:p>
          <a:p>
            <a:pPr lvl="0">
              <a:lnSpc>
                <a:spcPct val="250000"/>
              </a:lnSpc>
              <a:defRPr/>
            </a:pPr>
            <a:r>
              <a:rPr lang="en-US" altLang="zh-CN" sz="2000" dirty="0">
                <a:solidFill>
                  <a:srgbClr val="0070C0"/>
                </a:solidFill>
                <a:latin typeface="微软雅黑" panose="020B0503020204020204" pitchFamily="34" charset="-122"/>
                <a:ea typeface="微软雅黑" panose="020B0503020204020204" pitchFamily="34" charset="-122"/>
              </a:rPr>
              <a:t>2. </a:t>
            </a:r>
            <a:r>
              <a:rPr lang="zh-CN" altLang="en-US" sz="2000" dirty="0">
                <a:solidFill>
                  <a:srgbClr val="0070C0"/>
                </a:solidFill>
                <a:latin typeface="微软雅黑" panose="020B0503020204020204" pitchFamily="34" charset="-122"/>
                <a:ea typeface="微软雅黑" panose="020B0503020204020204" pitchFamily="34" charset="-122"/>
              </a:rPr>
              <a:t>允许公司在</a:t>
            </a:r>
            <a:r>
              <a:rPr lang="en-US" altLang="zh-CN" sz="2000" dirty="0">
                <a:solidFill>
                  <a:srgbClr val="0070C0"/>
                </a:solidFill>
                <a:latin typeface="微软雅黑" panose="020B0503020204020204" pitchFamily="34" charset="-122"/>
                <a:ea typeface="微软雅黑" panose="020B0503020204020204" pitchFamily="34" charset="-122"/>
              </a:rPr>
              <a:t>12</a:t>
            </a:r>
            <a:r>
              <a:rPr lang="zh-CN" altLang="en-US" sz="2000" dirty="0">
                <a:solidFill>
                  <a:srgbClr val="0070C0"/>
                </a:solidFill>
                <a:latin typeface="微软雅黑" panose="020B0503020204020204" pitchFamily="34" charset="-122"/>
                <a:ea typeface="微软雅黑" panose="020B0503020204020204" pitchFamily="34" charset="-122"/>
              </a:rPr>
              <a:t>个⽉月内通过众筹产品筹集最高总额 </a:t>
            </a:r>
            <a:r>
              <a:rPr lang="en-US" altLang="zh-CN" sz="2000" dirty="0">
                <a:solidFill>
                  <a:srgbClr val="0070C0"/>
                </a:solidFill>
                <a:latin typeface="微软雅黑" panose="020B0503020204020204" pitchFamily="34" charset="-122"/>
                <a:ea typeface="微软雅黑" panose="020B0503020204020204" pitchFamily="34" charset="-122"/>
              </a:rPr>
              <a:t>1,070,000 </a:t>
            </a:r>
            <a:r>
              <a:rPr lang="zh-CN" altLang="en-US" sz="2000" dirty="0">
                <a:solidFill>
                  <a:srgbClr val="0070C0"/>
                </a:solidFill>
                <a:latin typeface="微软雅黑" panose="020B0503020204020204" pitchFamily="34" charset="-122"/>
                <a:ea typeface="微软雅黑" panose="020B0503020204020204" pitchFamily="34" charset="-122"/>
              </a:rPr>
              <a:t>美元；</a:t>
            </a:r>
          </a:p>
          <a:p>
            <a:pPr lvl="0">
              <a:lnSpc>
                <a:spcPct val="250000"/>
              </a:lnSpc>
              <a:defRPr/>
            </a:pPr>
            <a:r>
              <a:rPr lang="en-US" altLang="zh-CN" sz="2000" dirty="0">
                <a:solidFill>
                  <a:srgbClr val="0070C0"/>
                </a:solidFill>
                <a:latin typeface="微软雅黑" panose="020B0503020204020204" pitchFamily="34" charset="-122"/>
                <a:ea typeface="微软雅黑" panose="020B0503020204020204" pitchFamily="34" charset="-122"/>
              </a:rPr>
              <a:t>3. </a:t>
            </a:r>
            <a:r>
              <a:rPr lang="zh-CN" altLang="en-US" sz="2000" dirty="0">
                <a:solidFill>
                  <a:srgbClr val="0070C0"/>
                </a:solidFill>
                <a:latin typeface="微软雅黑" panose="020B0503020204020204" pitchFamily="34" charset="-122"/>
                <a:ea typeface="微软雅黑" panose="020B0503020204020204" pitchFamily="34" charset="-122"/>
              </a:rPr>
              <a:t>有限个人投资者在</a:t>
            </a:r>
            <a:r>
              <a:rPr lang="en-US" altLang="zh-CN" sz="2000" dirty="0">
                <a:solidFill>
                  <a:srgbClr val="0070C0"/>
                </a:solidFill>
                <a:latin typeface="微软雅黑" panose="020B0503020204020204" pitchFamily="34" charset="-122"/>
                <a:ea typeface="微软雅黑" panose="020B0503020204020204" pitchFamily="34" charset="-122"/>
              </a:rPr>
              <a:t>12</a:t>
            </a:r>
            <a:r>
              <a:rPr lang="zh-CN" altLang="en-US" sz="2000" dirty="0">
                <a:solidFill>
                  <a:srgbClr val="0070C0"/>
                </a:solidFill>
                <a:latin typeface="微软雅黑" panose="020B0503020204020204" pitchFamily="34" charset="-122"/>
                <a:ea typeface="微软雅黑" panose="020B0503020204020204" pitchFamily="34" charset="-122"/>
              </a:rPr>
              <a:t>个月内投资所有众筹产品的金额；</a:t>
            </a:r>
          </a:p>
          <a:p>
            <a:pPr lvl="0">
              <a:lnSpc>
                <a:spcPct val="250000"/>
              </a:lnSpc>
              <a:defRPr/>
            </a:pPr>
            <a:r>
              <a:rPr lang="en-US" altLang="zh-CN" sz="2000" dirty="0">
                <a:solidFill>
                  <a:srgbClr val="0070C0"/>
                </a:solidFill>
                <a:latin typeface="微软雅黑" panose="020B0503020204020204" pitchFamily="34" charset="-122"/>
                <a:ea typeface="微软雅黑" panose="020B0503020204020204" pitchFamily="34" charset="-122"/>
              </a:rPr>
              <a:t>4. </a:t>
            </a:r>
            <a:r>
              <a:rPr lang="zh-CN" altLang="en-US" sz="2000" dirty="0">
                <a:solidFill>
                  <a:srgbClr val="0070C0"/>
                </a:solidFill>
                <a:latin typeface="微软雅黑" panose="020B0503020204020204" pitchFamily="34" charset="-122"/>
                <a:ea typeface="微软雅黑" panose="020B0503020204020204" pitchFamily="34" charset="-122"/>
              </a:rPr>
              <a:t>要求在向委员会提交的文件中披露信息，并要求投资者和中间人提供便利。</a:t>
            </a:r>
          </a:p>
        </p:txBody>
      </p:sp>
    </p:spTree>
    <p:extLst>
      <p:ext uri="{BB962C8B-B14F-4D97-AF65-F5344CB8AC3E}">
        <p14:creationId xmlns:p14="http://schemas.microsoft.com/office/powerpoint/2010/main" val="247519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8FCBE-329C-4131-ADC8-A511059CB375}"/>
              </a:ext>
            </a:extLst>
          </p:cNvPr>
          <p:cNvSpPr>
            <a:spLocks noGrp="1"/>
          </p:cNvSpPr>
          <p:nvPr>
            <p:ph type="title"/>
          </p:nvPr>
        </p:nvSpPr>
        <p:spPr/>
        <p:txBody>
          <a:bodyPr/>
          <a:lstStyle/>
          <a:p>
            <a:r>
              <a:rPr lang="en-US" altLang="zh-CN" dirty="0"/>
              <a:t>Regulation S : </a:t>
            </a:r>
            <a:r>
              <a:rPr lang="zh-CN" altLang="en-US" dirty="0"/>
              <a:t>境外投资者私募</a:t>
            </a:r>
            <a:r>
              <a:rPr lang="en-US" altLang="zh-CN" dirty="0"/>
              <a:t> </a:t>
            </a:r>
            <a:endParaRPr lang="zh-CN" altLang="en-US" dirty="0"/>
          </a:p>
        </p:txBody>
      </p:sp>
      <p:sp>
        <p:nvSpPr>
          <p:cNvPr id="4" name="文本框 3">
            <a:extLst>
              <a:ext uri="{FF2B5EF4-FFF2-40B4-BE49-F238E27FC236}">
                <a16:creationId xmlns:a16="http://schemas.microsoft.com/office/drawing/2014/main" id="{397F13C6-1546-4BB7-82E5-D32364AD1BB1}"/>
              </a:ext>
            </a:extLst>
          </p:cNvPr>
          <p:cNvSpPr txBox="1"/>
          <p:nvPr/>
        </p:nvSpPr>
        <p:spPr>
          <a:xfrm>
            <a:off x="1181441" y="1479444"/>
            <a:ext cx="9471025" cy="4318746"/>
          </a:xfrm>
          <a:prstGeom prst="rect">
            <a:avLst/>
          </a:prstGeom>
          <a:noFill/>
        </p:spPr>
        <p:txBody>
          <a:bodyPr wrap="square" rtlCol="0">
            <a:spAutoFit/>
          </a:bodyPr>
          <a:lstStyle/>
          <a:p>
            <a:pPr lvl="0">
              <a:lnSpc>
                <a:spcPct val="200000"/>
              </a:lnSpc>
              <a:defRPr/>
            </a:pPr>
            <a:r>
              <a:rPr lang="zh-CN" altLang="en-US" sz="2000" dirty="0">
                <a:latin typeface="华文楷体" panose="02010600040101010101" pitchFamily="2" charset="-122"/>
                <a:ea typeface="华文楷体" panose="02010600040101010101" pitchFamily="2" charset="-122"/>
              </a:rPr>
              <a:t>根据 </a:t>
            </a:r>
            <a:r>
              <a:rPr lang="en-US" altLang="zh-CN" sz="2000" dirty="0">
                <a:latin typeface="华文楷体" panose="02010600040101010101" pitchFamily="2" charset="-122"/>
                <a:ea typeface="华文楷体" panose="02010600040101010101" pitchFamily="2" charset="-122"/>
              </a:rPr>
              <a:t>Regulation S</a:t>
            </a:r>
            <a:r>
              <a:rPr lang="zh-CN" altLang="en-US" sz="2000" dirty="0">
                <a:latin typeface="华文楷体" panose="02010600040101010101" pitchFamily="2" charset="-122"/>
                <a:ea typeface="华文楷体" panose="02010600040101010101" pitchFamily="2" charset="-122"/>
              </a:rPr>
              <a:t>，发行人必须：</a:t>
            </a:r>
          </a:p>
          <a:p>
            <a:pPr marL="457200" lvl="0" indent="-457200">
              <a:lnSpc>
                <a:spcPct val="200000"/>
              </a:lnSpc>
              <a:buAutoNum type="arabicPeriod"/>
              <a:defRPr/>
            </a:pPr>
            <a:r>
              <a:rPr lang="zh-CN" altLang="en-US" sz="2000" dirty="0">
                <a:solidFill>
                  <a:srgbClr val="4A9D61"/>
                </a:solidFill>
                <a:latin typeface="华文楷体" panose="02010600040101010101" pitchFamily="2" charset="-122"/>
                <a:ea typeface="华文楷体" panose="02010600040101010101" pitchFamily="2" charset="-122"/>
              </a:rPr>
              <a:t>可以是美国公司，也可以是非美国公司</a:t>
            </a:r>
            <a:endParaRPr lang="en-US" altLang="zh-CN" sz="2000" dirty="0">
              <a:solidFill>
                <a:srgbClr val="4A9D61"/>
              </a:solidFill>
              <a:latin typeface="华文楷体" panose="02010600040101010101" pitchFamily="2" charset="-122"/>
              <a:ea typeface="华文楷体" panose="02010600040101010101" pitchFamily="2" charset="-122"/>
            </a:endParaRPr>
          </a:p>
          <a:p>
            <a:pPr marL="457200" lvl="0" indent="-457200">
              <a:lnSpc>
                <a:spcPct val="200000"/>
              </a:lnSpc>
              <a:buAutoNum type="arabicPeriod"/>
              <a:defRPr/>
            </a:pPr>
            <a:r>
              <a:rPr lang="zh-CN" altLang="en-US" sz="2000" dirty="0">
                <a:latin typeface="华文楷体" panose="02010600040101010101" pitchFamily="2" charset="-122"/>
                <a:ea typeface="华文楷体" panose="02010600040101010101" pitchFamily="2" charset="-122"/>
              </a:rPr>
              <a:t>可以是发股权，也可以是发债</a:t>
            </a:r>
            <a:endParaRPr lang="en-US" altLang="zh-CN" sz="2000" dirty="0">
              <a:latin typeface="华文楷体" panose="02010600040101010101" pitchFamily="2" charset="-122"/>
              <a:ea typeface="华文楷体" panose="02010600040101010101" pitchFamily="2" charset="-122"/>
            </a:endParaRPr>
          </a:p>
          <a:p>
            <a:pPr marL="457200" lvl="0" indent="-457200">
              <a:lnSpc>
                <a:spcPct val="200000"/>
              </a:lnSpc>
              <a:buAutoNum type="arabicPeriod"/>
              <a:defRPr/>
            </a:pPr>
            <a:r>
              <a:rPr lang="zh-CN" altLang="en-US" sz="2000" dirty="0">
                <a:latin typeface="华文楷体" panose="02010600040101010101" pitchFamily="2" charset="-122"/>
                <a:ea typeface="华文楷体" panose="02010600040101010101" pitchFamily="2" charset="-122"/>
              </a:rPr>
              <a:t>常常与</a:t>
            </a:r>
            <a:r>
              <a:rPr lang="en-US" altLang="zh-CN" sz="2000" dirty="0">
                <a:latin typeface="华文楷体" panose="02010600040101010101" pitchFamily="2" charset="-122"/>
                <a:ea typeface="华文楷体" panose="02010600040101010101" pitchFamily="2" charset="-122"/>
              </a:rPr>
              <a:t>Reg D </a:t>
            </a:r>
            <a:r>
              <a:rPr lang="zh-CN" altLang="en-US" sz="2000" dirty="0">
                <a:latin typeface="华文楷体" panose="02010600040101010101" pitchFamily="2" charset="-122"/>
                <a:ea typeface="华文楷体" panose="02010600040101010101" pitchFamily="2" charset="-122"/>
              </a:rPr>
              <a:t>配合，向海外的非美国公民募资；</a:t>
            </a:r>
            <a:endParaRPr lang="en-US" altLang="zh-CN" sz="2000" dirty="0">
              <a:latin typeface="华文楷体" panose="02010600040101010101" pitchFamily="2" charset="-122"/>
              <a:ea typeface="华文楷体" panose="02010600040101010101" pitchFamily="2" charset="-122"/>
            </a:endParaRPr>
          </a:p>
          <a:p>
            <a:pPr marL="457200" lvl="0" indent="-457200">
              <a:lnSpc>
                <a:spcPct val="200000"/>
              </a:lnSpc>
              <a:buAutoNum type="arabicPeriod"/>
              <a:defRPr/>
            </a:pPr>
            <a:r>
              <a:rPr lang="zh-CN" altLang="en-US" sz="2000" dirty="0">
                <a:solidFill>
                  <a:srgbClr val="4A9D61"/>
                </a:solidFill>
                <a:latin typeface="华文楷体" panose="02010600040101010101" pitchFamily="2" charset="-122"/>
                <a:ea typeface="华文楷体" panose="02010600040101010101" pitchFamily="2" charset="-122"/>
              </a:rPr>
              <a:t>可以面向非合格投资人募资</a:t>
            </a:r>
            <a:endParaRPr lang="en-US" altLang="zh-CN" sz="2000" dirty="0">
              <a:solidFill>
                <a:srgbClr val="4A9D61"/>
              </a:solidFill>
              <a:latin typeface="华文楷体" panose="02010600040101010101" pitchFamily="2" charset="-122"/>
              <a:ea typeface="华文楷体" panose="02010600040101010101" pitchFamily="2" charset="-122"/>
            </a:endParaRPr>
          </a:p>
          <a:p>
            <a:pPr marL="457200" lvl="0" indent="-457200">
              <a:lnSpc>
                <a:spcPct val="200000"/>
              </a:lnSpc>
              <a:buAutoNum type="arabicPeriod"/>
              <a:defRPr/>
            </a:pPr>
            <a:r>
              <a:rPr lang="zh-CN" altLang="en-US" sz="2000" dirty="0">
                <a:latin typeface="华文楷体" panose="02010600040101010101" pitchFamily="2" charset="-122"/>
                <a:ea typeface="华文楷体" panose="02010600040101010101" pitchFamily="2" charset="-122"/>
              </a:rPr>
              <a:t>要求发行和募资活动必须是在非美国境内</a:t>
            </a:r>
            <a:endParaRPr lang="en-US" altLang="zh-CN" sz="2000" dirty="0">
              <a:latin typeface="华文楷体" panose="02010600040101010101" pitchFamily="2" charset="-122"/>
              <a:ea typeface="华文楷体" panose="02010600040101010101" pitchFamily="2" charset="-122"/>
            </a:endParaRPr>
          </a:p>
          <a:p>
            <a:pPr marL="457200" lvl="0" indent="-457200">
              <a:lnSpc>
                <a:spcPct val="200000"/>
              </a:lnSpc>
              <a:buAutoNum type="arabicPeriod"/>
              <a:defRPr/>
            </a:pPr>
            <a:r>
              <a:rPr lang="zh-CN" altLang="en-US" sz="2000" dirty="0">
                <a:latin typeface="华文楷体" panose="02010600040101010101" pitchFamily="2" charset="-122"/>
                <a:ea typeface="华文楷体" panose="02010600040101010101" pitchFamily="2" charset="-122"/>
              </a:rPr>
              <a:t>募资金额无限制</a:t>
            </a:r>
          </a:p>
        </p:txBody>
      </p:sp>
    </p:spTree>
    <p:extLst>
      <p:ext uri="{BB962C8B-B14F-4D97-AF65-F5344CB8AC3E}">
        <p14:creationId xmlns:p14="http://schemas.microsoft.com/office/powerpoint/2010/main" val="7880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E6B938-C0B8-4F0A-AB3F-C4201619B8BF}"/>
              </a:ext>
            </a:extLst>
          </p:cNvPr>
          <p:cNvSpPr>
            <a:spLocks noGrp="1"/>
          </p:cNvSpPr>
          <p:nvPr>
            <p:ph type="title"/>
          </p:nvPr>
        </p:nvSpPr>
        <p:spPr/>
        <p:txBody>
          <a:bodyPr/>
          <a:lstStyle/>
          <a:p>
            <a:r>
              <a:rPr lang="en-US" altLang="zh-CN" dirty="0"/>
              <a:t>Regulation A+</a:t>
            </a:r>
            <a:r>
              <a:rPr lang="zh-CN" altLang="en-US" dirty="0"/>
              <a:t>：进入公募阶段</a:t>
            </a:r>
          </a:p>
        </p:txBody>
      </p:sp>
      <p:sp>
        <p:nvSpPr>
          <p:cNvPr id="5" name="矩形 4">
            <a:extLst>
              <a:ext uri="{FF2B5EF4-FFF2-40B4-BE49-F238E27FC236}">
                <a16:creationId xmlns:a16="http://schemas.microsoft.com/office/drawing/2014/main" id="{5871EADD-20E1-4414-A0BF-FA1886DDF871}"/>
              </a:ext>
            </a:extLst>
          </p:cNvPr>
          <p:cNvSpPr/>
          <p:nvPr/>
        </p:nvSpPr>
        <p:spPr>
          <a:xfrm>
            <a:off x="1001328" y="1334688"/>
            <a:ext cx="9509760" cy="3747693"/>
          </a:xfrm>
          <a:prstGeom prst="rect">
            <a:avLst/>
          </a:prstGeom>
        </p:spPr>
        <p:txBody>
          <a:bodyPr wrap="square">
            <a:spAutoFit/>
          </a:bodyPr>
          <a:lstStyle/>
          <a:p>
            <a:pPr lvl="0">
              <a:lnSpc>
                <a:spcPct val="150000"/>
              </a:lnSpc>
              <a:defRPr/>
            </a:pPr>
            <a:r>
              <a:rPr lang="en-US" altLang="zh-CN" sz="1600" b="1" dirty="0">
                <a:latin typeface="华文楷体" panose="02010600040101010101" pitchFamily="2" charset="-122"/>
                <a:ea typeface="华文楷体" panose="02010600040101010101" pitchFamily="2" charset="-122"/>
              </a:rPr>
              <a:t>1</a:t>
            </a:r>
            <a:r>
              <a:rPr lang="zh-CN" altLang="en-US" sz="1600" b="1" dirty="0">
                <a:latin typeface="华文楷体" panose="02010600040101010101" pitchFamily="2" charset="-122"/>
                <a:ea typeface="华文楷体" panose="02010600040101010101" pitchFamily="2" charset="-122"/>
              </a:rPr>
              <a:t>）</a:t>
            </a:r>
            <a:r>
              <a:rPr lang="en-US" altLang="zh-CN" sz="1600" b="1" dirty="0">
                <a:latin typeface="华文楷体" panose="02010600040101010101" pitchFamily="2" charset="-122"/>
                <a:ea typeface="华文楷体" panose="02010600040101010101" pitchFamily="2" charset="-122"/>
              </a:rPr>
              <a:t>Regulation A +</a:t>
            </a:r>
          </a:p>
          <a:p>
            <a:pPr lvl="0">
              <a:lnSpc>
                <a:spcPct val="150000"/>
              </a:lnSpc>
              <a:defRPr/>
            </a:pPr>
            <a:r>
              <a:rPr lang="zh-CN" altLang="en-US" sz="1600" dirty="0">
                <a:latin typeface="华文楷体" panose="02010600040101010101" pitchFamily="2" charset="-122"/>
                <a:ea typeface="华文楷体" panose="02010600040101010101" pitchFamily="2" charset="-122"/>
              </a:rPr>
              <a:t>被称为小型 </a:t>
            </a:r>
            <a:r>
              <a:rPr lang="en-US" altLang="zh-CN" sz="1600" dirty="0">
                <a:latin typeface="华文楷体" panose="02010600040101010101" pitchFamily="2" charset="-122"/>
                <a:ea typeface="华文楷体" panose="02010600040101010101" pitchFamily="2" charset="-122"/>
              </a:rPr>
              <a:t>IPO</a:t>
            </a:r>
            <a:r>
              <a:rPr lang="zh-CN" altLang="en-US" sz="1600" dirty="0">
                <a:latin typeface="华文楷体" panose="02010600040101010101" pitchFamily="2" charset="-122"/>
                <a:ea typeface="华文楷体" panose="02010600040101010101" pitchFamily="2" charset="-122"/>
              </a:rPr>
              <a:t>，根据 </a:t>
            </a:r>
            <a:r>
              <a:rPr lang="en-US" altLang="zh-CN" sz="1600" dirty="0">
                <a:latin typeface="华文楷体" panose="02010600040101010101" pitchFamily="2" charset="-122"/>
                <a:ea typeface="华文楷体" panose="02010600040101010101" pitchFamily="2" charset="-122"/>
              </a:rPr>
              <a:t>Regulation A + </a:t>
            </a:r>
            <a:r>
              <a:rPr lang="zh-CN" altLang="en-US" sz="1600" dirty="0">
                <a:latin typeface="华文楷体" panose="02010600040101010101" pitchFamily="2" charset="-122"/>
                <a:ea typeface="华文楷体" panose="02010600040101010101" pitchFamily="2" charset="-122"/>
              </a:rPr>
              <a:t>的豁免分为两层。法规</a:t>
            </a:r>
            <a:r>
              <a:rPr lang="en-US" altLang="zh-CN" sz="1600" dirty="0">
                <a:latin typeface="华文楷体" panose="02010600040101010101" pitchFamily="2" charset="-122"/>
                <a:ea typeface="华文楷体" panose="02010600040101010101" pitchFamily="2" charset="-122"/>
              </a:rPr>
              <a:t>A + </a:t>
            </a:r>
            <a:r>
              <a:rPr lang="zh-CN" altLang="en-US" sz="1600" dirty="0">
                <a:latin typeface="华文楷体" panose="02010600040101010101" pitchFamily="2" charset="-122"/>
                <a:ea typeface="华文楷体" panose="02010600040101010101" pitchFamily="2" charset="-122"/>
              </a:rPr>
              <a:t>豁免的主要优点是，可以自由交易，并且对公众募资。</a:t>
            </a:r>
            <a:endParaRPr lang="en-US" altLang="zh-CN" sz="1600" dirty="0">
              <a:latin typeface="华文楷体" panose="02010600040101010101" pitchFamily="2" charset="-122"/>
              <a:ea typeface="华文楷体" panose="02010600040101010101" pitchFamily="2" charset="-122"/>
            </a:endParaRPr>
          </a:p>
          <a:p>
            <a:pPr lvl="0">
              <a:lnSpc>
                <a:spcPct val="150000"/>
              </a:lnSpc>
              <a:defRPr/>
            </a:pPr>
            <a:endParaRPr lang="zh-CN" altLang="en-US" sz="1600" dirty="0">
              <a:latin typeface="华文楷体" panose="02010600040101010101" pitchFamily="2" charset="-122"/>
              <a:ea typeface="华文楷体" panose="02010600040101010101" pitchFamily="2" charset="-122"/>
            </a:endParaRPr>
          </a:p>
          <a:p>
            <a:pPr lvl="0">
              <a:lnSpc>
                <a:spcPct val="150000"/>
              </a:lnSpc>
              <a:defRPr/>
            </a:pPr>
            <a:r>
              <a:rPr lang="en-US" altLang="zh-CN" sz="1600" b="1" dirty="0">
                <a:solidFill>
                  <a:srgbClr val="4A9D61"/>
                </a:solidFill>
                <a:latin typeface="华文楷体" panose="02010600040101010101" pitchFamily="2" charset="-122"/>
                <a:ea typeface="华文楷体" panose="02010600040101010101" pitchFamily="2" charset="-122"/>
              </a:rPr>
              <a:t>Tier 1</a:t>
            </a:r>
            <a:r>
              <a:rPr lang="zh-CN" altLang="en-US" sz="1600" dirty="0">
                <a:latin typeface="华文楷体" panose="02010600040101010101" pitchFamily="2" charset="-122"/>
                <a:ea typeface="华文楷体" panose="02010600040101010101" pitchFamily="2" charset="-122"/>
              </a:rPr>
              <a:t>：发行人可筹集高达 </a:t>
            </a:r>
            <a:r>
              <a:rPr lang="en-US" altLang="zh-CN" sz="1600" dirty="0">
                <a:latin typeface="华文楷体" panose="02010600040101010101" pitchFamily="2" charset="-122"/>
                <a:ea typeface="华文楷体" panose="02010600040101010101" pitchFamily="2" charset="-122"/>
              </a:rPr>
              <a:t>2,000 </a:t>
            </a:r>
            <a:r>
              <a:rPr lang="zh-CN" altLang="en-US" sz="1600" dirty="0">
                <a:latin typeface="华文楷体" panose="02010600040101010101" pitchFamily="2" charset="-122"/>
                <a:ea typeface="华文楷体" panose="02010600040101010101" pitchFamily="2" charset="-122"/>
              </a:rPr>
              <a:t>万美元，对投资者没有限制，但必须向美国证券交易委员会提交</a:t>
            </a:r>
          </a:p>
          <a:p>
            <a:pPr lvl="0">
              <a:lnSpc>
                <a:spcPct val="150000"/>
              </a:lnSpc>
              <a:defRPr/>
            </a:pPr>
            <a:r>
              <a:rPr lang="zh-CN" altLang="en-US" sz="1600" dirty="0">
                <a:latin typeface="华文楷体" panose="02010600040101010101" pitchFamily="2" charset="-122"/>
                <a:ea typeface="华文楷体" panose="02010600040101010101" pitchFamily="2" charset="-122"/>
              </a:rPr>
              <a:t>发行说明书，并提供上一财政年度的（未经审计）财务报表。</a:t>
            </a:r>
            <a:endParaRPr lang="en-US" altLang="zh-CN" sz="1600" dirty="0">
              <a:latin typeface="华文楷体" panose="02010600040101010101" pitchFamily="2" charset="-122"/>
              <a:ea typeface="华文楷体" panose="02010600040101010101" pitchFamily="2" charset="-122"/>
            </a:endParaRPr>
          </a:p>
          <a:p>
            <a:pPr lvl="0">
              <a:lnSpc>
                <a:spcPct val="150000"/>
              </a:lnSpc>
              <a:defRPr/>
            </a:pPr>
            <a:endParaRPr lang="en-US" altLang="zh-CN" sz="1600" dirty="0">
              <a:latin typeface="华文楷体" panose="02010600040101010101" pitchFamily="2" charset="-122"/>
              <a:ea typeface="华文楷体" panose="02010600040101010101" pitchFamily="2" charset="-122"/>
            </a:endParaRPr>
          </a:p>
          <a:p>
            <a:pPr lvl="0">
              <a:lnSpc>
                <a:spcPct val="150000"/>
              </a:lnSpc>
              <a:defRPr/>
            </a:pPr>
            <a:r>
              <a:rPr lang="en-US" altLang="zh-CN" sz="1600" b="1" dirty="0">
                <a:solidFill>
                  <a:srgbClr val="4A9D61"/>
                </a:solidFill>
                <a:latin typeface="华文楷体" panose="02010600040101010101" pitchFamily="2" charset="-122"/>
                <a:ea typeface="华文楷体" panose="02010600040101010101" pitchFamily="2" charset="-122"/>
              </a:rPr>
              <a:t>Tier 2</a:t>
            </a:r>
            <a:r>
              <a:rPr lang="zh-CN" altLang="en-US" sz="1600" dirty="0">
                <a:latin typeface="华文楷体" panose="02010600040101010101" pitchFamily="2" charset="-122"/>
                <a:ea typeface="华文楷体" panose="02010600040101010101" pitchFamily="2" charset="-122"/>
              </a:rPr>
              <a:t>：发行人最多可筹集 </a:t>
            </a:r>
            <a:r>
              <a:rPr lang="en-US" altLang="zh-CN" sz="1600" dirty="0">
                <a:latin typeface="华文楷体" panose="02010600040101010101" pitchFamily="2" charset="-122"/>
                <a:ea typeface="华文楷体" panose="02010600040101010101" pitchFamily="2" charset="-122"/>
              </a:rPr>
              <a:t>5000 </a:t>
            </a:r>
            <a:r>
              <a:rPr lang="zh-CN" altLang="en-US" sz="1600" dirty="0">
                <a:latin typeface="华文楷体" panose="02010600040101010101" pitchFamily="2" charset="-122"/>
                <a:ea typeface="华文楷体" panose="02010600040101010101" pitchFamily="2" charset="-122"/>
              </a:rPr>
              <a:t>万美元。非合格投资者只能投资高达其净资产或年收入的</a:t>
            </a:r>
            <a:r>
              <a:rPr lang="en-US" altLang="zh-CN" sz="1600" dirty="0">
                <a:latin typeface="华文楷体" panose="02010600040101010101" pitchFamily="2" charset="-122"/>
                <a:ea typeface="华文楷体" panose="02010600040101010101" pitchFamily="2" charset="-122"/>
              </a:rPr>
              <a:t>10</a:t>
            </a:r>
            <a:r>
              <a:rPr lang="zh-CN" altLang="en-US" sz="1600" dirty="0">
                <a:latin typeface="华文楷体" panose="02010600040101010101" pitchFamily="2" charset="-122"/>
                <a:ea typeface="华文楷体" panose="02010600040101010101" pitchFamily="2" charset="-122"/>
              </a:rPr>
              <a:t>％，</a:t>
            </a:r>
          </a:p>
          <a:p>
            <a:pPr lvl="0">
              <a:lnSpc>
                <a:spcPct val="150000"/>
              </a:lnSpc>
              <a:defRPr/>
            </a:pPr>
            <a:r>
              <a:rPr lang="zh-CN" altLang="en-US" sz="1600" dirty="0">
                <a:latin typeface="华文楷体" panose="02010600040101010101" pitchFamily="2" charset="-122"/>
                <a:ea typeface="华文楷体" panose="02010600040101010101" pitchFamily="2" charset="-122"/>
              </a:rPr>
              <a:t>以较高者为准。发行人必须向美国证券交易委员会提交发行说明书，向所在州证券监管机构登记</a:t>
            </a:r>
          </a:p>
          <a:p>
            <a:pPr lvl="0">
              <a:lnSpc>
                <a:spcPct val="150000"/>
              </a:lnSpc>
              <a:defRPr/>
            </a:pPr>
            <a:r>
              <a:rPr lang="zh-CN" altLang="en-US" sz="1600" dirty="0">
                <a:latin typeface="华文楷体" panose="02010600040101010101" pitchFamily="2" charset="-122"/>
                <a:ea typeface="华文楷体" panose="02010600040101010101" pitchFamily="2" charset="-122"/>
              </a:rPr>
              <a:t>证券发行，并提供上一财年的经审计财务报表。</a:t>
            </a:r>
            <a:endParaRPr lang="en-US" altLang="zh-CN" sz="1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778886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0EE37E-B112-48B7-973A-3852CD381511}"/>
              </a:ext>
            </a:extLst>
          </p:cNvPr>
          <p:cNvSpPr>
            <a:spLocks noGrp="1"/>
          </p:cNvSpPr>
          <p:nvPr>
            <p:ph type="title"/>
          </p:nvPr>
        </p:nvSpPr>
        <p:spPr/>
        <p:txBody>
          <a:bodyPr/>
          <a:lstStyle/>
          <a:p>
            <a:r>
              <a:rPr lang="en-US" altLang="zh-CN" dirty="0"/>
              <a:t>SEC </a:t>
            </a:r>
            <a:r>
              <a:rPr lang="zh-CN" altLang="en-US" dirty="0"/>
              <a:t>对合格投资者定义</a:t>
            </a:r>
          </a:p>
        </p:txBody>
      </p:sp>
      <p:sp>
        <p:nvSpPr>
          <p:cNvPr id="3" name="内容占位符 2">
            <a:extLst>
              <a:ext uri="{FF2B5EF4-FFF2-40B4-BE49-F238E27FC236}">
                <a16:creationId xmlns:a16="http://schemas.microsoft.com/office/drawing/2014/main" id="{AC76A275-9250-4414-9FA1-17524881381B}"/>
              </a:ext>
            </a:extLst>
          </p:cNvPr>
          <p:cNvSpPr>
            <a:spLocks noGrp="1"/>
          </p:cNvSpPr>
          <p:nvPr>
            <p:ph idx="1"/>
          </p:nvPr>
        </p:nvSpPr>
        <p:spPr>
          <a:xfrm>
            <a:off x="1018379" y="1103448"/>
            <a:ext cx="9366800" cy="4853849"/>
          </a:xfrm>
        </p:spPr>
        <p:txBody>
          <a:bodyPr>
            <a:normAutofit fontScale="77500" lnSpcReduction="20000"/>
          </a:bodyPr>
          <a:lstStyle/>
          <a:p>
            <a:pPr marL="0" indent="0">
              <a:lnSpc>
                <a:spcPct val="170000"/>
              </a:lnSpc>
              <a:buNone/>
            </a:pPr>
            <a:r>
              <a:rPr lang="zh-CN" altLang="en-US" dirty="0"/>
              <a:t>合格投资者可以是银行、保险、信托、投资基金等公司，也可以是高净值个人。</a:t>
            </a:r>
            <a:endParaRPr lang="en-US" altLang="zh-CN" dirty="0"/>
          </a:p>
          <a:p>
            <a:pPr marL="0" indent="0">
              <a:lnSpc>
                <a:spcPct val="170000"/>
              </a:lnSpc>
              <a:buNone/>
            </a:pPr>
            <a:r>
              <a:rPr lang="zh-CN" altLang="en-US" dirty="0"/>
              <a:t>个人合格投资者必须满足如下两个条件之一：</a:t>
            </a:r>
            <a:endParaRPr lang="en-US" altLang="zh-CN" dirty="0"/>
          </a:p>
          <a:p>
            <a:pPr marL="0" indent="0">
              <a:lnSpc>
                <a:spcPct val="170000"/>
              </a:lnSpc>
              <a:buNone/>
            </a:pPr>
            <a:r>
              <a:rPr lang="zh-CN" altLang="en-US" dirty="0"/>
              <a:t>（</a:t>
            </a:r>
            <a:r>
              <a:rPr lang="en-US" altLang="zh-CN" dirty="0"/>
              <a:t>1</a:t>
            </a:r>
            <a:r>
              <a:rPr lang="zh-CN" altLang="en-US" dirty="0"/>
              <a:t>）收入要求：过去两年，每年收入至少 </a:t>
            </a:r>
            <a:r>
              <a:rPr lang="en-US" altLang="zh-CN" b="1" dirty="0">
                <a:solidFill>
                  <a:schemeClr val="accent2"/>
                </a:solidFill>
              </a:rPr>
              <a:t>20 </a:t>
            </a:r>
            <a:r>
              <a:rPr lang="zh-CN" altLang="en-US" b="1" dirty="0">
                <a:solidFill>
                  <a:schemeClr val="accent2"/>
                </a:solidFill>
              </a:rPr>
              <a:t>万美元</a:t>
            </a:r>
            <a:r>
              <a:rPr lang="zh-CN" altLang="en-US" dirty="0"/>
              <a:t>；如果已婚，双方每年收入至少</a:t>
            </a:r>
            <a:r>
              <a:rPr lang="en-US" altLang="zh-CN" b="1" dirty="0">
                <a:solidFill>
                  <a:schemeClr val="accent2"/>
                </a:solidFill>
              </a:rPr>
              <a:t>30</a:t>
            </a:r>
            <a:r>
              <a:rPr lang="zh-CN" altLang="en-US" b="1" dirty="0">
                <a:solidFill>
                  <a:schemeClr val="accent2"/>
                </a:solidFill>
              </a:rPr>
              <a:t>万美元</a:t>
            </a:r>
            <a:r>
              <a:rPr lang="zh-CN" altLang="en-US" dirty="0"/>
              <a:t>；并且在当年仍有同样收入的预期</a:t>
            </a:r>
            <a:endParaRPr lang="en-US" altLang="zh-CN" dirty="0"/>
          </a:p>
          <a:p>
            <a:pPr marL="0" indent="0">
              <a:lnSpc>
                <a:spcPct val="170000"/>
              </a:lnSpc>
              <a:buNone/>
            </a:pPr>
            <a:r>
              <a:rPr lang="zh-CN" altLang="en-US" dirty="0"/>
              <a:t>（</a:t>
            </a:r>
            <a:r>
              <a:rPr lang="en-US" altLang="zh-CN" dirty="0"/>
              <a:t>2</a:t>
            </a:r>
            <a:r>
              <a:rPr lang="zh-CN" altLang="en-US" dirty="0"/>
              <a:t>）净资产要求：超过 </a:t>
            </a:r>
            <a:r>
              <a:rPr lang="en-US" altLang="zh-CN" b="1" dirty="0">
                <a:solidFill>
                  <a:schemeClr val="accent2"/>
                </a:solidFill>
              </a:rPr>
              <a:t>100 </a:t>
            </a:r>
            <a:r>
              <a:rPr lang="zh-CN" altLang="en-US" b="1" dirty="0">
                <a:solidFill>
                  <a:schemeClr val="accent2"/>
                </a:solidFill>
              </a:rPr>
              <a:t>万美元</a:t>
            </a:r>
            <a:r>
              <a:rPr lang="zh-CN" altLang="en-US" dirty="0"/>
              <a:t>，不包含住所。</a:t>
            </a:r>
            <a:endParaRPr lang="en-US" altLang="zh-CN" dirty="0"/>
          </a:p>
          <a:p>
            <a:pPr marL="0" indent="0">
              <a:lnSpc>
                <a:spcPct val="170000"/>
              </a:lnSpc>
              <a:buNone/>
            </a:pPr>
            <a:r>
              <a:rPr lang="zh-CN" altLang="en-US" b="1" dirty="0"/>
              <a:t>针对海外投资者，需要将资金打入相应的银行账户并冻结 </a:t>
            </a:r>
            <a:r>
              <a:rPr lang="en-US" altLang="zh-CN" b="1" dirty="0"/>
              <a:t>3 </a:t>
            </a:r>
            <a:r>
              <a:rPr lang="zh-CN" altLang="en-US" b="1" dirty="0"/>
              <a:t>个月，在得到银行对资金来源的合法证明便可以投资 </a:t>
            </a:r>
            <a:r>
              <a:rPr lang="en-US" altLang="zh-CN" b="1" dirty="0"/>
              <a:t>STO</a:t>
            </a:r>
            <a:r>
              <a:rPr lang="zh-CN" altLang="en-US" b="1" dirty="0"/>
              <a:t>。</a:t>
            </a:r>
            <a:endParaRPr lang="zh-CN" altLang="en-US" dirty="0"/>
          </a:p>
        </p:txBody>
      </p:sp>
    </p:spTree>
    <p:extLst>
      <p:ext uri="{BB962C8B-B14F-4D97-AF65-F5344CB8AC3E}">
        <p14:creationId xmlns:p14="http://schemas.microsoft.com/office/powerpoint/2010/main" val="1240681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30F2A3-EBE8-4F04-A308-D473BA5312E2}"/>
              </a:ext>
            </a:extLst>
          </p:cNvPr>
          <p:cNvSpPr>
            <a:spLocks noGrp="1"/>
          </p:cNvSpPr>
          <p:nvPr>
            <p:ph type="title"/>
          </p:nvPr>
        </p:nvSpPr>
        <p:spPr/>
        <p:txBody>
          <a:bodyPr>
            <a:noAutofit/>
          </a:bodyPr>
          <a:lstStyle/>
          <a:p>
            <a:r>
              <a:rPr lang="zh-CN" altLang="en-US" dirty="0"/>
              <a:t>欧洲 </a:t>
            </a:r>
            <a:r>
              <a:rPr lang="en-US" altLang="zh-CN" dirty="0"/>
              <a:t>STO </a:t>
            </a:r>
            <a:r>
              <a:rPr lang="zh-CN" altLang="en-US" dirty="0"/>
              <a:t>监管政策</a:t>
            </a:r>
          </a:p>
        </p:txBody>
      </p:sp>
      <p:graphicFrame>
        <p:nvGraphicFramePr>
          <p:cNvPr id="3" name="表格 2">
            <a:extLst>
              <a:ext uri="{FF2B5EF4-FFF2-40B4-BE49-F238E27FC236}">
                <a16:creationId xmlns:a16="http://schemas.microsoft.com/office/drawing/2014/main" id="{2F9FC558-1092-4BD4-ADF8-91599EADD1AE}"/>
              </a:ext>
            </a:extLst>
          </p:cNvPr>
          <p:cNvGraphicFramePr>
            <a:graphicFrameLocks noGrp="1"/>
          </p:cNvGraphicFramePr>
          <p:nvPr>
            <p:extLst>
              <p:ext uri="{D42A27DB-BD31-4B8C-83A1-F6EECF244321}">
                <p14:modId xmlns:p14="http://schemas.microsoft.com/office/powerpoint/2010/main" val="1573880263"/>
              </p:ext>
            </p:extLst>
          </p:nvPr>
        </p:nvGraphicFramePr>
        <p:xfrm>
          <a:off x="616696" y="1194480"/>
          <a:ext cx="10035770" cy="4373778"/>
        </p:xfrm>
        <a:graphic>
          <a:graphicData uri="http://schemas.openxmlformats.org/drawingml/2006/table">
            <a:tbl>
              <a:tblPr firstRow="1" bandRow="1">
                <a:tableStyleId>{5C22544A-7EE6-4342-B048-85BDC9FD1C3A}</a:tableStyleId>
              </a:tblPr>
              <a:tblGrid>
                <a:gridCol w="1241624">
                  <a:extLst>
                    <a:ext uri="{9D8B030D-6E8A-4147-A177-3AD203B41FA5}">
                      <a16:colId xmlns:a16="http://schemas.microsoft.com/office/drawing/2014/main" val="2796801371"/>
                    </a:ext>
                  </a:extLst>
                </a:gridCol>
                <a:gridCol w="1229654">
                  <a:extLst>
                    <a:ext uri="{9D8B030D-6E8A-4147-A177-3AD203B41FA5}">
                      <a16:colId xmlns:a16="http://schemas.microsoft.com/office/drawing/2014/main" val="1925561277"/>
                    </a:ext>
                  </a:extLst>
                </a:gridCol>
                <a:gridCol w="1663908">
                  <a:extLst>
                    <a:ext uri="{9D8B030D-6E8A-4147-A177-3AD203B41FA5}">
                      <a16:colId xmlns:a16="http://schemas.microsoft.com/office/drawing/2014/main" val="5879535"/>
                    </a:ext>
                  </a:extLst>
                </a:gridCol>
                <a:gridCol w="5900584">
                  <a:extLst>
                    <a:ext uri="{9D8B030D-6E8A-4147-A177-3AD203B41FA5}">
                      <a16:colId xmlns:a16="http://schemas.microsoft.com/office/drawing/2014/main" val="1577081613"/>
                    </a:ext>
                  </a:extLst>
                </a:gridCol>
              </a:tblGrid>
              <a:tr h="774317">
                <a:tc>
                  <a:txBody>
                    <a:bodyPr/>
                    <a:lstStyle/>
                    <a:p>
                      <a:pPr algn="ctr"/>
                      <a:r>
                        <a:rPr lang="zh-CN" altLang="en-US" dirty="0"/>
                        <a:t>分类</a:t>
                      </a:r>
                    </a:p>
                  </a:txBody>
                  <a:tcPr anchor="ctr"/>
                </a:tc>
                <a:tc>
                  <a:txBody>
                    <a:bodyPr/>
                    <a:lstStyle/>
                    <a:p>
                      <a:pPr algn="ctr"/>
                      <a:r>
                        <a:rPr lang="zh-CN" altLang="en-US" dirty="0"/>
                        <a:t>监管机构</a:t>
                      </a:r>
                    </a:p>
                  </a:txBody>
                  <a:tcPr anchor="ctr"/>
                </a:tc>
                <a:tc>
                  <a:txBody>
                    <a:bodyPr/>
                    <a:lstStyle/>
                    <a:p>
                      <a:pPr algn="ctr"/>
                      <a:r>
                        <a:rPr lang="zh-CN" altLang="en-US" dirty="0"/>
                        <a:t>名称</a:t>
                      </a:r>
                    </a:p>
                  </a:txBody>
                  <a:tcPr anchor="ctr"/>
                </a:tc>
                <a:tc>
                  <a:txBody>
                    <a:bodyPr/>
                    <a:lstStyle/>
                    <a:p>
                      <a:pPr algn="ctr"/>
                      <a:r>
                        <a:rPr lang="zh-CN" altLang="en-US" dirty="0"/>
                        <a:t>细则</a:t>
                      </a:r>
                    </a:p>
                  </a:txBody>
                  <a:tcPr anchor="ctr"/>
                </a:tc>
                <a:extLst>
                  <a:ext uri="{0D108BD9-81ED-4DB2-BD59-A6C34878D82A}">
                    <a16:rowId xmlns:a16="http://schemas.microsoft.com/office/drawing/2014/main" val="239552745"/>
                  </a:ext>
                </a:extLst>
              </a:tr>
              <a:tr h="1188317">
                <a:tc rowSpan="2">
                  <a:txBody>
                    <a:bodyPr/>
                    <a:lstStyle/>
                    <a:p>
                      <a:pPr algn="ctr"/>
                      <a:r>
                        <a:rPr lang="zh-CN" altLang="en-US" dirty="0"/>
                        <a:t>欧盟</a:t>
                      </a:r>
                    </a:p>
                  </a:txBody>
                  <a:tcPr anchor="ctr">
                    <a:solidFill>
                      <a:schemeClr val="accent5">
                        <a:lumMod val="40000"/>
                        <a:lumOff val="60000"/>
                      </a:schemeClr>
                    </a:solidFill>
                  </a:tcPr>
                </a:tc>
                <a:tc>
                  <a:txBody>
                    <a:bodyPr/>
                    <a:lstStyle/>
                    <a:p>
                      <a:pPr algn="ctr"/>
                      <a:r>
                        <a:rPr lang="en-US" altLang="zh-CN" dirty="0"/>
                        <a:t>ESMA</a:t>
                      </a:r>
                      <a:endParaRPr lang="zh-CN" altLang="en-US" dirty="0"/>
                    </a:p>
                  </a:txBody>
                  <a:tcPr anchor="ctr">
                    <a:solidFill>
                      <a:schemeClr val="accent5">
                        <a:lumMod val="40000"/>
                        <a:lumOff val="60000"/>
                      </a:schemeClr>
                    </a:solidFill>
                  </a:tcPr>
                </a:tc>
                <a:tc>
                  <a:txBody>
                    <a:bodyPr/>
                    <a:lstStyle/>
                    <a:p>
                      <a:pPr algn="ctr"/>
                      <a:r>
                        <a:rPr lang="zh-CN" altLang="en-US" sz="1800" b="0" i="0" kern="1200" dirty="0">
                          <a:solidFill>
                            <a:schemeClr val="dk1"/>
                          </a:solidFill>
                          <a:effectLst/>
                          <a:latin typeface="+mn-lt"/>
                          <a:ea typeface="+mn-ea"/>
                          <a:cs typeface="+mn-cs"/>
                        </a:rPr>
                        <a:t>欧洲证券和市场管理局</a:t>
                      </a:r>
                      <a:endParaRPr lang="zh-CN" altLang="en-US" dirty="0"/>
                    </a:p>
                  </a:txBody>
                  <a:tcPr anchor="ctr">
                    <a:solidFill>
                      <a:schemeClr val="accent5">
                        <a:lumMod val="40000"/>
                        <a:lumOff val="60000"/>
                      </a:schemeClr>
                    </a:solidFill>
                  </a:tcPr>
                </a:tc>
                <a:tc rowSpan="2">
                  <a:txBody>
                    <a:bodyPr/>
                    <a:lstStyle/>
                    <a:p>
                      <a:pPr algn="l"/>
                      <a:r>
                        <a:rPr lang="zh-CN" altLang="en-US" dirty="0"/>
                        <a:t>根据招股章程指令第</a:t>
                      </a:r>
                      <a:r>
                        <a:rPr lang="en-US" altLang="zh-CN" dirty="0"/>
                        <a:t>3</a:t>
                      </a:r>
                      <a:r>
                        <a:rPr lang="zh-CN" altLang="en-US" dirty="0"/>
                        <a:t>（</a:t>
                      </a:r>
                      <a:r>
                        <a:rPr lang="en-US" altLang="zh-CN" dirty="0"/>
                        <a:t>2</a:t>
                      </a:r>
                      <a:r>
                        <a:rPr lang="zh-CN" altLang="en-US" dirty="0"/>
                        <a:t>）条，发行人有责任发布有关证券发售的招股章程，除非发行：</a:t>
                      </a:r>
                    </a:p>
                    <a:p>
                      <a:pPr algn="l"/>
                      <a:r>
                        <a:rPr lang="en-US" altLang="zh-CN" dirty="0"/>
                        <a:t>1. </a:t>
                      </a:r>
                      <a:r>
                        <a:rPr lang="zh-CN" altLang="en-US" dirty="0"/>
                        <a:t>仅针对合格（专业）投资者</a:t>
                      </a:r>
                      <a:r>
                        <a:rPr lang="en-US" altLang="zh-CN" dirty="0"/>
                        <a:t>;</a:t>
                      </a:r>
                    </a:p>
                    <a:p>
                      <a:pPr algn="l"/>
                      <a:r>
                        <a:rPr lang="en-US" altLang="zh-CN" dirty="0"/>
                        <a:t>2. </a:t>
                      </a:r>
                      <a:r>
                        <a:rPr lang="zh-CN" altLang="en-US" dirty="0"/>
                        <a:t>除合格投资者外，每个欧盟国家的投资者不到 </a:t>
                      </a:r>
                      <a:r>
                        <a:rPr lang="en-US" altLang="zh-CN" dirty="0"/>
                        <a:t>150 </a:t>
                      </a:r>
                      <a:r>
                        <a:rPr lang="zh-CN" altLang="en-US" dirty="0"/>
                        <a:t>人；</a:t>
                      </a:r>
                    </a:p>
                    <a:p>
                      <a:pPr algn="l"/>
                      <a:r>
                        <a:rPr lang="en-US" altLang="zh-CN" dirty="0"/>
                        <a:t>3. </a:t>
                      </a:r>
                      <a:r>
                        <a:rPr lang="zh-CN" altLang="en-US" dirty="0"/>
                        <a:t>针对获得这些证券的投资者，每位投资者总投资额至少为 </a:t>
                      </a:r>
                      <a:r>
                        <a:rPr lang="en-US" altLang="zh-CN" dirty="0"/>
                        <a:t>100,000 </a:t>
                      </a:r>
                      <a:r>
                        <a:rPr lang="zh-CN" altLang="en-US" dirty="0"/>
                        <a:t>欧元</a:t>
                      </a:r>
                      <a:r>
                        <a:rPr lang="en-US" altLang="zh-CN" dirty="0"/>
                        <a:t>;</a:t>
                      </a:r>
                    </a:p>
                    <a:p>
                      <a:pPr algn="l"/>
                      <a:r>
                        <a:rPr lang="en-US" altLang="zh-CN" dirty="0"/>
                        <a:t>4. </a:t>
                      </a:r>
                      <a:r>
                        <a:rPr lang="zh-CN" altLang="en-US" dirty="0"/>
                        <a:t>涵盖证券（股票或债券），每单位面额至少 </a:t>
                      </a:r>
                      <a:r>
                        <a:rPr lang="en-US" altLang="zh-CN" dirty="0"/>
                        <a:t>10 </a:t>
                      </a:r>
                      <a:r>
                        <a:rPr lang="zh-CN" altLang="en-US" dirty="0"/>
                        <a:t>万欧元。</a:t>
                      </a:r>
                    </a:p>
                  </a:txBody>
                  <a:tcPr anchor="ctr">
                    <a:solidFill>
                      <a:schemeClr val="accent5">
                        <a:lumMod val="40000"/>
                        <a:lumOff val="60000"/>
                      </a:schemeClr>
                    </a:solidFill>
                  </a:tcPr>
                </a:tc>
                <a:extLst>
                  <a:ext uri="{0D108BD9-81ED-4DB2-BD59-A6C34878D82A}">
                    <a16:rowId xmlns:a16="http://schemas.microsoft.com/office/drawing/2014/main" val="3879194529"/>
                  </a:ext>
                </a:extLst>
              </a:tr>
              <a:tr h="986723">
                <a:tc vMerge="1">
                  <a:txBody>
                    <a:bodyPr/>
                    <a:lstStyle/>
                    <a:p>
                      <a:pPr algn="ctr"/>
                      <a:endParaRPr lang="zh-CN" altLang="en-US" dirty="0"/>
                    </a:p>
                  </a:txBody>
                  <a:tcPr anchor="ctr"/>
                </a:tc>
                <a:tc>
                  <a:txBody>
                    <a:bodyPr/>
                    <a:lstStyle/>
                    <a:p>
                      <a:pPr marL="0" algn="ctr" defTabSz="914400" rtl="0" eaLnBrk="1" latinLnBrk="0" hangingPunct="1"/>
                      <a:r>
                        <a:rPr lang="en-US" altLang="zh-CN" sz="1800" kern="1200" dirty="0">
                          <a:solidFill>
                            <a:schemeClr val="dk1"/>
                          </a:solidFill>
                          <a:latin typeface="+mn-lt"/>
                          <a:ea typeface="+mn-ea"/>
                          <a:cs typeface="+mn-cs"/>
                        </a:rPr>
                        <a:t>ECB</a:t>
                      </a:r>
                      <a:endParaRPr lang="zh-CN" altLang="en-US" sz="1800" kern="1200" dirty="0">
                        <a:solidFill>
                          <a:schemeClr val="dk1"/>
                        </a:solidFill>
                        <a:latin typeface="+mn-lt"/>
                        <a:ea typeface="+mn-ea"/>
                        <a:cs typeface="+mn-cs"/>
                      </a:endParaRPr>
                    </a:p>
                  </a:txBody>
                  <a:tcPr anchor="ctr">
                    <a:solidFill>
                      <a:schemeClr val="accent5">
                        <a:lumMod val="40000"/>
                        <a:lumOff val="60000"/>
                      </a:schemeClr>
                    </a:solidFill>
                  </a:tcPr>
                </a:tc>
                <a:tc>
                  <a:txBody>
                    <a:bodyPr/>
                    <a:lstStyle/>
                    <a:p>
                      <a:pPr marL="0" algn="ctr" defTabSz="914400" rtl="0" eaLnBrk="1" latinLnBrk="0" hangingPunct="1"/>
                      <a:r>
                        <a:rPr lang="zh-CN" altLang="en-US" sz="1800" kern="1200" dirty="0">
                          <a:solidFill>
                            <a:schemeClr val="dk1"/>
                          </a:solidFill>
                          <a:latin typeface="+mn-lt"/>
                          <a:ea typeface="+mn-ea"/>
                          <a:cs typeface="+mn-cs"/>
                        </a:rPr>
                        <a:t>欧洲央行</a:t>
                      </a:r>
                    </a:p>
                  </a:txBody>
                  <a:tcPr anchor="ctr">
                    <a:solidFill>
                      <a:schemeClr val="accent5">
                        <a:lumMod val="40000"/>
                        <a:lumOff val="60000"/>
                      </a:schemeClr>
                    </a:solidFill>
                  </a:tcPr>
                </a:tc>
                <a:tc vMerge="1">
                  <a:txBody>
                    <a:bodyPr/>
                    <a:lstStyle/>
                    <a:p>
                      <a:endParaRPr lang="zh-CN" altLang="en-US" dirty="0"/>
                    </a:p>
                  </a:txBody>
                  <a:tcPr/>
                </a:tc>
                <a:extLst>
                  <a:ext uri="{0D108BD9-81ED-4DB2-BD59-A6C34878D82A}">
                    <a16:rowId xmlns:a16="http://schemas.microsoft.com/office/drawing/2014/main" val="4103131925"/>
                  </a:ext>
                </a:extLst>
              </a:tr>
              <a:tr h="1424421">
                <a:tc>
                  <a:txBody>
                    <a:bodyPr/>
                    <a:lstStyle/>
                    <a:p>
                      <a:pPr algn="ctr"/>
                      <a:r>
                        <a:rPr lang="zh-CN" altLang="en-US" dirty="0"/>
                        <a:t>主权国家</a:t>
                      </a:r>
                    </a:p>
                  </a:txBody>
                  <a:tcPr anchor="ctr">
                    <a:solidFill>
                      <a:schemeClr val="accent5">
                        <a:lumMod val="20000"/>
                        <a:lumOff val="80000"/>
                      </a:schemeClr>
                    </a:solidFill>
                  </a:tcPr>
                </a:tc>
                <a:tc gridSpan="3">
                  <a:txBody>
                    <a:bodyPr/>
                    <a:lstStyle/>
                    <a:p>
                      <a:pPr algn="l"/>
                      <a:r>
                        <a:rPr lang="en-US" altLang="zh-CN" dirty="0"/>
                        <a:t>1. </a:t>
                      </a:r>
                      <a:r>
                        <a:rPr lang="zh-CN" altLang="en-US" dirty="0"/>
                        <a:t>欧洲央行和欧盟委员会仅发布指导意见，各个国家可以遵守，也可以议会否决。</a:t>
                      </a:r>
                      <a:endParaRPr lang="en-US" altLang="zh-CN" dirty="0"/>
                    </a:p>
                    <a:p>
                      <a:pPr algn="l"/>
                      <a:r>
                        <a:rPr lang="en-US" altLang="zh-CN" dirty="0"/>
                        <a:t>2. </a:t>
                      </a:r>
                      <a:r>
                        <a:rPr lang="zh-CN" altLang="en-US" dirty="0"/>
                        <a:t>欧盟成员国爱沙尼亚、马耳他两个国家，对数字货币政策特别宽松。</a:t>
                      </a:r>
                    </a:p>
                  </a:txBody>
                  <a:tcPr anchor="ctr">
                    <a:solidFill>
                      <a:schemeClr val="accent5">
                        <a:lumMod val="20000"/>
                        <a:lumOff val="80000"/>
                      </a:schemeClr>
                    </a:solidFill>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32174333"/>
                  </a:ext>
                </a:extLst>
              </a:tr>
            </a:tbl>
          </a:graphicData>
        </a:graphic>
      </p:graphicFrame>
    </p:spTree>
    <p:extLst>
      <p:ext uri="{BB962C8B-B14F-4D97-AF65-F5344CB8AC3E}">
        <p14:creationId xmlns:p14="http://schemas.microsoft.com/office/powerpoint/2010/main" val="3773521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DDA963-8487-4FBE-8E55-BB1ECFC38F01}"/>
              </a:ext>
            </a:extLst>
          </p:cNvPr>
          <p:cNvSpPr>
            <a:spLocks noGrp="1"/>
          </p:cNvSpPr>
          <p:nvPr>
            <p:ph type="title"/>
          </p:nvPr>
        </p:nvSpPr>
        <p:spPr/>
        <p:txBody>
          <a:bodyPr/>
          <a:lstStyle/>
          <a:p>
            <a:r>
              <a:rPr lang="en-US" altLang="zh-CN" dirty="0"/>
              <a:t>STO </a:t>
            </a:r>
            <a:r>
              <a:rPr lang="zh-CN" altLang="en-US" dirty="0"/>
              <a:t>具体要做哪些事情？</a:t>
            </a:r>
          </a:p>
        </p:txBody>
      </p:sp>
      <p:graphicFrame>
        <p:nvGraphicFramePr>
          <p:cNvPr id="4" name="内容占位符 3">
            <a:extLst>
              <a:ext uri="{FF2B5EF4-FFF2-40B4-BE49-F238E27FC236}">
                <a16:creationId xmlns:a16="http://schemas.microsoft.com/office/drawing/2014/main" id="{AE8A2C8C-11F7-45B0-BCBC-276862E49ECC}"/>
              </a:ext>
            </a:extLst>
          </p:cNvPr>
          <p:cNvGraphicFramePr>
            <a:graphicFrameLocks noGrp="1"/>
          </p:cNvGraphicFramePr>
          <p:nvPr>
            <p:ph idx="1"/>
            <p:extLst/>
          </p:nvPr>
        </p:nvGraphicFramePr>
        <p:xfrm>
          <a:off x="481739" y="860358"/>
          <a:ext cx="10515600" cy="19338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a:extLst>
              <a:ext uri="{FF2B5EF4-FFF2-40B4-BE49-F238E27FC236}">
                <a16:creationId xmlns:a16="http://schemas.microsoft.com/office/drawing/2014/main" id="{3A032DD9-4CCB-4CCD-9014-027FEAFF6E4C}"/>
              </a:ext>
            </a:extLst>
          </p:cNvPr>
          <p:cNvSpPr txBox="1"/>
          <p:nvPr/>
        </p:nvSpPr>
        <p:spPr>
          <a:xfrm>
            <a:off x="481739" y="2405834"/>
            <a:ext cx="1889502" cy="2539285"/>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白皮书</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业务规划</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通证经济设计</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选择辖区</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时间规划</a:t>
            </a:r>
          </a:p>
        </p:txBody>
      </p:sp>
      <p:sp>
        <p:nvSpPr>
          <p:cNvPr id="7" name="文本框 6">
            <a:extLst>
              <a:ext uri="{FF2B5EF4-FFF2-40B4-BE49-F238E27FC236}">
                <a16:creationId xmlns:a16="http://schemas.microsoft.com/office/drawing/2014/main" id="{B6000E43-A801-4676-A6D5-2010D03D7D2C}"/>
              </a:ext>
            </a:extLst>
          </p:cNvPr>
          <p:cNvSpPr txBox="1"/>
          <p:nvPr/>
        </p:nvSpPr>
        <p:spPr>
          <a:xfrm>
            <a:off x="2386740" y="2405834"/>
            <a:ext cx="1440054" cy="1987852"/>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律所搭海外架构</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会计师出审计报告</a:t>
            </a:r>
            <a:endParaRPr lang="en-US" altLang="zh-CN" sz="1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53753C80-16CD-495D-BE96-705656A47324}"/>
              </a:ext>
            </a:extLst>
          </p:cNvPr>
          <p:cNvSpPr txBox="1"/>
          <p:nvPr/>
        </p:nvSpPr>
        <p:spPr>
          <a:xfrm>
            <a:off x="3826794" y="2405833"/>
            <a:ext cx="1959562" cy="3465179"/>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确定多少股份及资产锚定</a:t>
            </a:r>
            <a:r>
              <a:rPr lang="en-US" altLang="zh-CN" sz="1600" dirty="0">
                <a:latin typeface="微软雅黑" panose="020B0503020204020204" pitchFamily="34" charset="-122"/>
                <a:ea typeface="微软雅黑" panose="020B0503020204020204" pitchFamily="34" charset="-122"/>
              </a:rPr>
              <a:t>ST</a:t>
            </a:r>
          </a:p>
          <a:p>
            <a:pPr marL="285750" indent="-285750">
              <a:lnSpc>
                <a:spcPct val="20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潜在投资方规划</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l"/>
            </a:pPr>
            <a:r>
              <a:rPr lang="en-US" altLang="zh-CN" sz="1600" dirty="0">
                <a:latin typeface="微软雅黑" panose="020B0503020204020204" pitchFamily="34" charset="-122"/>
                <a:ea typeface="微软雅黑" panose="020B0503020204020204" pitchFamily="34" charset="-122"/>
              </a:rPr>
              <a:t>ST</a:t>
            </a:r>
            <a:r>
              <a:rPr lang="zh-CN" altLang="en-US" sz="1600" dirty="0">
                <a:latin typeface="微软雅黑" panose="020B0503020204020204" pitchFamily="34" charset="-122"/>
                <a:ea typeface="微软雅黑" panose="020B0503020204020204" pitchFamily="34" charset="-122"/>
              </a:rPr>
              <a:t>的价格</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l"/>
            </a:pPr>
            <a:r>
              <a:rPr lang="en-US" altLang="zh-CN" sz="1600" dirty="0">
                <a:latin typeface="微软雅黑" panose="020B0503020204020204" pitchFamily="34" charset="-122"/>
                <a:ea typeface="微软雅黑" panose="020B0503020204020204" pitchFamily="34" charset="-122"/>
              </a:rPr>
              <a:t>ST/UT</a:t>
            </a:r>
            <a:r>
              <a:rPr lang="zh-CN" altLang="en-US" sz="1600" dirty="0">
                <a:latin typeface="微软雅黑" panose="020B0503020204020204" pitchFamily="34" charset="-122"/>
                <a:ea typeface="微软雅黑" panose="020B0503020204020204" pitchFamily="34" charset="-122"/>
              </a:rPr>
              <a:t>的兑换关系</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l"/>
            </a:pPr>
            <a:endParaRPr lang="en-US" altLang="zh-CN" sz="16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ACB178-E78D-47F7-927A-8350B4FE264A}"/>
              </a:ext>
            </a:extLst>
          </p:cNvPr>
          <p:cNvSpPr txBox="1"/>
          <p:nvPr/>
        </p:nvSpPr>
        <p:spPr>
          <a:xfrm>
            <a:off x="5836082" y="2405832"/>
            <a:ext cx="1550802" cy="1554400"/>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选择最优发币平台</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做黑白名单</a:t>
            </a:r>
            <a:endParaRPr lang="en-US" altLang="zh-CN" sz="1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539077A-9C9E-428E-8F30-60C05690888B}"/>
              </a:ext>
            </a:extLst>
          </p:cNvPr>
          <p:cNvSpPr txBox="1"/>
          <p:nvPr/>
        </p:nvSpPr>
        <p:spPr>
          <a:xfrm>
            <a:off x="7436611" y="2405832"/>
            <a:ext cx="1819760" cy="2978701"/>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按照合规登记注册</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寻找潜在投资人</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投资人审核及登记</a:t>
            </a:r>
            <a:endParaRPr lang="en-US" altLang="zh-CN" sz="16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DE28A2FC-99A1-4D62-858D-2B5A1605CCA7}"/>
              </a:ext>
            </a:extLst>
          </p:cNvPr>
          <p:cNvSpPr txBox="1"/>
          <p:nvPr/>
        </p:nvSpPr>
        <p:spPr>
          <a:xfrm>
            <a:off x="9177579" y="2405832"/>
            <a:ext cx="1674146" cy="1002967"/>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选择交易所上币</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07799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9ECE6D-06D6-4E5E-953A-1D8FDE12E220}"/>
              </a:ext>
            </a:extLst>
          </p:cNvPr>
          <p:cNvSpPr>
            <a:spLocks noGrp="1"/>
          </p:cNvSpPr>
          <p:nvPr>
            <p:ph type="title"/>
          </p:nvPr>
        </p:nvSpPr>
        <p:spPr/>
        <p:txBody>
          <a:bodyPr/>
          <a:lstStyle/>
          <a:p>
            <a:r>
              <a:rPr lang="en-US" altLang="zh-CN" dirty="0"/>
              <a:t>ICO</a:t>
            </a:r>
            <a:r>
              <a:rPr lang="zh-CN" altLang="en-US" dirty="0"/>
              <a:t>的老路不再 </a:t>
            </a:r>
            <a:r>
              <a:rPr lang="en-US" altLang="zh-CN" dirty="0"/>
              <a:t>Work </a:t>
            </a:r>
            <a:r>
              <a:rPr lang="zh-CN" altLang="en-US" dirty="0"/>
              <a:t>了</a:t>
            </a:r>
          </a:p>
        </p:txBody>
      </p:sp>
      <p:sp>
        <p:nvSpPr>
          <p:cNvPr id="5" name="矩形 4">
            <a:extLst>
              <a:ext uri="{FF2B5EF4-FFF2-40B4-BE49-F238E27FC236}">
                <a16:creationId xmlns:a16="http://schemas.microsoft.com/office/drawing/2014/main" id="{36477011-BFA3-4B15-A855-AE5CE46A1DCD}"/>
              </a:ext>
            </a:extLst>
          </p:cNvPr>
          <p:cNvSpPr/>
          <p:nvPr/>
        </p:nvSpPr>
        <p:spPr>
          <a:xfrm>
            <a:off x="1790700" y="1138267"/>
            <a:ext cx="8610600" cy="4271234"/>
          </a:xfrm>
          <a:prstGeom prst="rect">
            <a:avLst/>
          </a:prstGeom>
        </p:spPr>
        <p:txBody>
          <a:bodyPr wrap="square">
            <a:spAutoFit/>
          </a:bodyPr>
          <a:lstStyle/>
          <a:p>
            <a:pPr marL="457200" lvl="0" indent="-457200">
              <a:lnSpc>
                <a:spcPct val="200000"/>
              </a:lnSpc>
              <a:buFont typeface="Wingdings" panose="05000000000000000000" pitchFamily="2" charset="2"/>
              <a:buChar char="l"/>
              <a:defRPr/>
            </a:pPr>
            <a:r>
              <a:rPr lang="en-US" altLang="zh-CN" sz="2800" b="1" dirty="0">
                <a:solidFill>
                  <a:prstClr val="black"/>
                </a:solidFill>
                <a:latin typeface="微软雅黑" panose="020B0503020204020204" pitchFamily="34" charset="-122"/>
                <a:ea typeface="微软雅黑" panose="020B0503020204020204" pitchFamily="34" charset="-122"/>
              </a:rPr>
              <a:t>Token Fund </a:t>
            </a:r>
            <a:r>
              <a:rPr lang="zh-CN" altLang="en-US" sz="2800" b="1" dirty="0">
                <a:solidFill>
                  <a:prstClr val="black"/>
                </a:solidFill>
                <a:latin typeface="微软雅黑" panose="020B0503020204020204" pitchFamily="34" charset="-122"/>
                <a:ea typeface="微软雅黑" panose="020B0503020204020204" pitchFamily="34" charset="-122"/>
              </a:rPr>
              <a:t>放假了</a:t>
            </a:r>
            <a:endParaRPr lang="en-US" altLang="zh-CN" sz="2800" b="1" dirty="0">
              <a:solidFill>
                <a:prstClr val="black"/>
              </a:solidFill>
              <a:latin typeface="微软雅黑" panose="020B0503020204020204" pitchFamily="34" charset="-122"/>
              <a:ea typeface="微软雅黑" panose="020B0503020204020204" pitchFamily="34" charset="-122"/>
            </a:endParaRPr>
          </a:p>
          <a:p>
            <a:pPr marL="457200" lvl="0" indent="-457200">
              <a:lnSpc>
                <a:spcPct val="200000"/>
              </a:lnSpc>
              <a:buFont typeface="Wingdings" panose="05000000000000000000" pitchFamily="2" charset="2"/>
              <a:buChar char="l"/>
              <a:defRPr/>
            </a:pPr>
            <a:r>
              <a:rPr lang="zh-CN" altLang="en-US" sz="2800" b="1" dirty="0">
                <a:solidFill>
                  <a:prstClr val="black"/>
                </a:solidFill>
                <a:latin typeface="微软雅黑" panose="020B0503020204020204" pitchFamily="34" charset="-122"/>
                <a:ea typeface="微软雅黑" panose="020B0503020204020204" pitchFamily="34" charset="-122"/>
              </a:rPr>
              <a:t>交易所忙着下币和被维权</a:t>
            </a:r>
            <a:endParaRPr lang="en-US" altLang="zh-CN" sz="2800" b="1" dirty="0">
              <a:solidFill>
                <a:prstClr val="black"/>
              </a:solidFill>
              <a:latin typeface="微软雅黑" panose="020B0503020204020204" pitchFamily="34" charset="-122"/>
              <a:ea typeface="微软雅黑" panose="020B0503020204020204" pitchFamily="34" charset="-122"/>
            </a:endParaRPr>
          </a:p>
          <a:p>
            <a:pPr marL="457200" lvl="0" indent="-457200">
              <a:lnSpc>
                <a:spcPct val="200000"/>
              </a:lnSpc>
              <a:buFont typeface="Wingdings" panose="05000000000000000000" pitchFamily="2" charset="2"/>
              <a:buChar char="l"/>
              <a:defRPr/>
            </a:pPr>
            <a:r>
              <a:rPr lang="zh-CN" altLang="en-US" sz="2800" b="1" dirty="0">
                <a:solidFill>
                  <a:prstClr val="black"/>
                </a:solidFill>
                <a:latin typeface="微软雅黑" panose="020B0503020204020204" pitchFamily="34" charset="-122"/>
                <a:ea typeface="微软雅黑" panose="020B0503020204020204" pitchFamily="34" charset="-122"/>
              </a:rPr>
              <a:t>发币的项目方跑路了</a:t>
            </a:r>
            <a:endParaRPr lang="en-US" altLang="zh-CN" sz="2800" b="1" dirty="0">
              <a:solidFill>
                <a:prstClr val="black"/>
              </a:solidFill>
              <a:latin typeface="微软雅黑" panose="020B0503020204020204" pitchFamily="34" charset="-122"/>
              <a:ea typeface="微软雅黑" panose="020B0503020204020204" pitchFamily="34" charset="-122"/>
            </a:endParaRPr>
          </a:p>
          <a:p>
            <a:pPr marL="457200" lvl="0" indent="-457200">
              <a:lnSpc>
                <a:spcPct val="200000"/>
              </a:lnSpc>
              <a:buFont typeface="Wingdings" panose="05000000000000000000" pitchFamily="2" charset="2"/>
              <a:buChar char="l"/>
              <a:defRPr/>
            </a:pPr>
            <a:r>
              <a:rPr lang="zh-CN" altLang="en-US" sz="2800" b="1" dirty="0">
                <a:solidFill>
                  <a:prstClr val="black"/>
                </a:solidFill>
                <a:latin typeface="微软雅黑" panose="020B0503020204020204" pitchFamily="34" charset="-122"/>
                <a:ea typeface="微软雅黑" panose="020B0503020204020204" pitchFamily="34" charset="-122"/>
              </a:rPr>
              <a:t>新的资金和项目方都不再涌入 </a:t>
            </a:r>
            <a:r>
              <a:rPr lang="en-US" altLang="zh-CN" sz="2800" b="1" dirty="0">
                <a:solidFill>
                  <a:prstClr val="black"/>
                </a:solidFill>
                <a:latin typeface="微软雅黑" panose="020B0503020204020204" pitchFamily="34" charset="-122"/>
                <a:ea typeface="微软雅黑" panose="020B0503020204020204" pitchFamily="34" charset="-122"/>
              </a:rPr>
              <a:t>ICO </a:t>
            </a:r>
            <a:r>
              <a:rPr lang="zh-CN" altLang="en-US" sz="2800" b="1" dirty="0">
                <a:solidFill>
                  <a:prstClr val="black"/>
                </a:solidFill>
                <a:latin typeface="微软雅黑" panose="020B0503020204020204" pitchFamily="34" charset="-122"/>
                <a:ea typeface="微软雅黑" panose="020B0503020204020204" pitchFamily="34" charset="-122"/>
              </a:rPr>
              <a:t>市场</a:t>
            </a:r>
            <a:endParaRPr lang="en-US" altLang="zh-CN" sz="2800" b="1" dirty="0">
              <a:solidFill>
                <a:prstClr val="black"/>
              </a:solidFill>
              <a:latin typeface="微软雅黑" panose="020B0503020204020204" pitchFamily="34" charset="-122"/>
              <a:ea typeface="微软雅黑" panose="020B0503020204020204" pitchFamily="34" charset="-122"/>
            </a:endParaRPr>
          </a:p>
          <a:p>
            <a:pPr marL="457200" lvl="0" indent="-457200">
              <a:lnSpc>
                <a:spcPct val="200000"/>
              </a:lnSpc>
              <a:buFont typeface="Wingdings" panose="05000000000000000000" pitchFamily="2" charset="2"/>
              <a:buChar char="l"/>
              <a:defRPr/>
            </a:pPr>
            <a:r>
              <a:rPr lang="en-US" altLang="zh-CN" sz="2800" b="1" dirty="0">
                <a:solidFill>
                  <a:prstClr val="black"/>
                </a:solidFill>
                <a:latin typeface="微软雅黑" panose="020B0503020204020204" pitchFamily="34" charset="-122"/>
                <a:ea typeface="微软雅黑" panose="020B0503020204020204" pitchFamily="34" charset="-122"/>
              </a:rPr>
              <a:t>ICO=</a:t>
            </a:r>
            <a:r>
              <a:rPr lang="zh-CN" altLang="en-US" sz="2800" b="1" dirty="0">
                <a:solidFill>
                  <a:prstClr val="black"/>
                </a:solidFill>
                <a:latin typeface="微软雅黑" panose="020B0503020204020204" pitchFamily="34" charset="-122"/>
                <a:ea typeface="微软雅黑" panose="020B0503020204020204" pitchFamily="34" charset="-122"/>
              </a:rPr>
              <a:t>骗局</a:t>
            </a:r>
            <a:r>
              <a:rPr lang="en-US" altLang="zh-CN" sz="2800" b="1" dirty="0">
                <a:solidFill>
                  <a:prstClr val="black"/>
                </a:solidFill>
                <a:latin typeface="微软雅黑" panose="020B0503020204020204" pitchFamily="34" charset="-122"/>
                <a:ea typeface="微软雅黑" panose="020B0503020204020204" pitchFamily="34" charset="-122"/>
              </a:rPr>
              <a:t>=</a:t>
            </a:r>
            <a:r>
              <a:rPr lang="zh-CN" altLang="en-US" sz="2800" b="1" dirty="0">
                <a:solidFill>
                  <a:prstClr val="black"/>
                </a:solidFill>
                <a:latin typeface="微软雅黑" panose="020B0503020204020204" pitchFamily="34" charset="-122"/>
                <a:ea typeface="微软雅黑" panose="020B0503020204020204" pitchFamily="34" charset="-122"/>
              </a:rPr>
              <a:t>割韭菜</a:t>
            </a:r>
            <a:r>
              <a:rPr lang="en-US" altLang="zh-CN" sz="2800" b="1" dirty="0">
                <a:solidFill>
                  <a:prstClr val="black"/>
                </a:solidFill>
                <a:latin typeface="微软雅黑" panose="020B0503020204020204" pitchFamily="34" charset="-122"/>
                <a:ea typeface="微软雅黑" panose="020B0503020204020204" pitchFamily="34" charset="-122"/>
              </a:rPr>
              <a:t>=</a:t>
            </a:r>
            <a:r>
              <a:rPr lang="zh-CN" altLang="en-US" sz="2800" b="1" dirty="0">
                <a:solidFill>
                  <a:prstClr val="black"/>
                </a:solidFill>
                <a:latin typeface="微软雅黑" panose="020B0503020204020204" pitchFamily="34" charset="-122"/>
                <a:ea typeface="微软雅黑" panose="020B0503020204020204" pitchFamily="34" charset="-122"/>
              </a:rPr>
              <a:t>资金盘游戏</a:t>
            </a:r>
            <a:r>
              <a:rPr lang="en-US" altLang="zh-CN" sz="2800" b="1" dirty="0">
                <a:solidFill>
                  <a:prstClr val="black"/>
                </a:solidFill>
                <a:latin typeface="微软雅黑" panose="020B0503020204020204" pitchFamily="34" charset="-122"/>
                <a:ea typeface="微软雅黑" panose="020B0503020204020204" pitchFamily="34" charset="-122"/>
              </a:rPr>
              <a:t>=…….</a:t>
            </a:r>
            <a:endParaRPr lang="zh-CN" altLang="en-US" sz="28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695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661682-2BAD-49E9-B174-0589D877E599}"/>
              </a:ext>
            </a:extLst>
          </p:cNvPr>
          <p:cNvSpPr>
            <a:spLocks noGrp="1"/>
          </p:cNvSpPr>
          <p:nvPr>
            <p:ph type="title"/>
          </p:nvPr>
        </p:nvSpPr>
        <p:spPr/>
        <p:txBody>
          <a:bodyPr/>
          <a:lstStyle/>
          <a:p>
            <a:r>
              <a:rPr lang="en-US" altLang="zh-CN" dirty="0"/>
              <a:t>STO </a:t>
            </a:r>
            <a:r>
              <a:rPr lang="zh-CN" altLang="en-US" dirty="0"/>
              <a:t>的常规流程</a:t>
            </a:r>
          </a:p>
        </p:txBody>
      </p:sp>
      <p:graphicFrame>
        <p:nvGraphicFramePr>
          <p:cNvPr id="5" name="图示 4">
            <a:extLst>
              <a:ext uri="{FF2B5EF4-FFF2-40B4-BE49-F238E27FC236}">
                <a16:creationId xmlns:a16="http://schemas.microsoft.com/office/drawing/2014/main" id="{40B3877D-CDE4-4DC4-BD29-C2971AD0A56F}"/>
              </a:ext>
            </a:extLst>
          </p:cNvPr>
          <p:cNvGraphicFramePr/>
          <p:nvPr>
            <p:extLst>
              <p:ext uri="{D42A27DB-BD31-4B8C-83A1-F6EECF244321}">
                <p14:modId xmlns:p14="http://schemas.microsoft.com/office/powerpoint/2010/main" val="1018262865"/>
              </p:ext>
            </p:extLst>
          </p:nvPr>
        </p:nvGraphicFramePr>
        <p:xfrm>
          <a:off x="943527" y="1009187"/>
          <a:ext cx="9433169" cy="1986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a:extLst>
              <a:ext uri="{FF2B5EF4-FFF2-40B4-BE49-F238E27FC236}">
                <a16:creationId xmlns:a16="http://schemas.microsoft.com/office/drawing/2014/main" id="{6DBC224E-9C5F-43A6-8F64-D07B0ECFA5EB}"/>
              </a:ext>
            </a:extLst>
          </p:cNvPr>
          <p:cNvSpPr txBox="1"/>
          <p:nvPr/>
        </p:nvSpPr>
        <p:spPr>
          <a:xfrm>
            <a:off x="1360487" y="3245253"/>
            <a:ext cx="9471025" cy="2051652"/>
          </a:xfrm>
          <a:prstGeom prst="rect">
            <a:avLst/>
          </a:prstGeom>
          <a:noFill/>
        </p:spPr>
        <p:txBody>
          <a:bodyPr wrap="square" rtlCol="0">
            <a:spAutoFit/>
          </a:bodyPr>
          <a:lstStyle/>
          <a:p>
            <a:pPr lvl="0">
              <a:lnSpc>
                <a:spcPct val="250000"/>
              </a:lnSpc>
              <a:defRPr/>
            </a:pPr>
            <a:r>
              <a:rPr lang="zh-CN" altLang="en-US" dirty="0">
                <a:solidFill>
                  <a:schemeClr val="accent2"/>
                </a:solidFill>
                <a:latin typeface="微软雅黑" panose="020B0503020204020204" pitchFamily="34" charset="-122"/>
                <a:ea typeface="微软雅黑" panose="020B0503020204020204" pitchFamily="34" charset="-122"/>
              </a:rPr>
              <a:t>缺点：</a:t>
            </a:r>
            <a:endParaRPr lang="en-US" altLang="zh-CN" dirty="0">
              <a:solidFill>
                <a:schemeClr val="accent2"/>
              </a:solidFill>
              <a:latin typeface="微软雅黑" panose="020B0503020204020204" pitchFamily="34" charset="-122"/>
              <a:ea typeface="微软雅黑" panose="020B0503020204020204" pitchFamily="34" charset="-122"/>
            </a:endParaRPr>
          </a:p>
          <a:p>
            <a:pPr lvl="0">
              <a:lnSpc>
                <a:spcPct val="250000"/>
              </a:lnSpc>
              <a:defRPr/>
            </a:pPr>
            <a:r>
              <a:rPr lang="en-US" altLang="zh-CN" dirty="0">
                <a:solidFill>
                  <a:schemeClr val="accent2"/>
                </a:solidFill>
                <a:latin typeface="微软雅黑" panose="020B0503020204020204" pitchFamily="34" charset="-122"/>
                <a:ea typeface="微软雅黑" panose="020B0503020204020204" pitchFamily="34" charset="-122"/>
              </a:rPr>
              <a:t>1</a:t>
            </a:r>
            <a:r>
              <a:rPr lang="zh-CN" altLang="en-US" dirty="0">
                <a:solidFill>
                  <a:schemeClr val="accent2"/>
                </a:solidFill>
                <a:latin typeface="微软雅黑" panose="020B0503020204020204" pitchFamily="34" charset="-122"/>
                <a:ea typeface="微软雅黑" panose="020B0503020204020204" pitchFamily="34" charset="-122"/>
              </a:rPr>
              <a:t>）费用门槛高，在正式开始募资前，合规成本及发币成本高达</a:t>
            </a:r>
            <a:r>
              <a:rPr lang="en-US" altLang="zh-CN" dirty="0">
                <a:solidFill>
                  <a:schemeClr val="accent2"/>
                </a:solidFill>
                <a:latin typeface="微软雅黑" panose="020B0503020204020204" pitchFamily="34" charset="-122"/>
                <a:ea typeface="微软雅黑" panose="020B0503020204020204" pitchFamily="34" charset="-122"/>
              </a:rPr>
              <a:t>50</a:t>
            </a:r>
            <a:r>
              <a:rPr lang="zh-CN" altLang="en-US" dirty="0">
                <a:solidFill>
                  <a:schemeClr val="accent2"/>
                </a:solidFill>
                <a:latin typeface="微软雅黑" panose="020B0503020204020204" pitchFamily="34" charset="-122"/>
                <a:ea typeface="微软雅黑" panose="020B0503020204020204" pitchFamily="34" charset="-122"/>
              </a:rPr>
              <a:t>万美金；</a:t>
            </a:r>
            <a:endParaRPr lang="en-US" altLang="zh-CN" dirty="0">
              <a:solidFill>
                <a:schemeClr val="accent2"/>
              </a:solidFill>
              <a:latin typeface="微软雅黑" panose="020B0503020204020204" pitchFamily="34" charset="-122"/>
              <a:ea typeface="微软雅黑" panose="020B0503020204020204" pitchFamily="34" charset="-122"/>
            </a:endParaRPr>
          </a:p>
          <a:p>
            <a:pPr lvl="0">
              <a:lnSpc>
                <a:spcPct val="250000"/>
              </a:lnSpc>
              <a:defRPr/>
            </a:pPr>
            <a:r>
              <a:rPr lang="en-US" altLang="zh-CN" dirty="0">
                <a:solidFill>
                  <a:schemeClr val="accent2"/>
                </a:solidFill>
                <a:latin typeface="微软雅黑" panose="020B0503020204020204" pitchFamily="34" charset="-122"/>
                <a:ea typeface="微软雅黑" panose="020B0503020204020204" pitchFamily="34" charset="-122"/>
              </a:rPr>
              <a:t>2</a:t>
            </a:r>
            <a:r>
              <a:rPr lang="zh-CN" altLang="en-US" dirty="0">
                <a:solidFill>
                  <a:schemeClr val="accent2"/>
                </a:solidFill>
                <a:latin typeface="微软雅黑" panose="020B0503020204020204" pitchFamily="34" charset="-122"/>
                <a:ea typeface="微软雅黑" panose="020B0503020204020204" pitchFamily="34" charset="-122"/>
              </a:rPr>
              <a:t>）流程较长，发行</a:t>
            </a:r>
            <a:r>
              <a:rPr lang="en-US" altLang="zh-CN" dirty="0">
                <a:solidFill>
                  <a:schemeClr val="accent2"/>
                </a:solidFill>
                <a:latin typeface="微软雅黑" panose="020B0503020204020204" pitchFamily="34" charset="-122"/>
                <a:ea typeface="微软雅黑" panose="020B0503020204020204" pitchFamily="34" charset="-122"/>
              </a:rPr>
              <a:t>Security Token</a:t>
            </a:r>
            <a:r>
              <a:rPr lang="zh-CN" altLang="en-US" dirty="0">
                <a:solidFill>
                  <a:schemeClr val="accent2"/>
                </a:solidFill>
                <a:latin typeface="微软雅黑" panose="020B0503020204020204" pitchFamily="34" charset="-122"/>
                <a:ea typeface="微软雅黑" panose="020B0503020204020204" pitchFamily="34" charset="-122"/>
              </a:rPr>
              <a:t>及注册信息的时间较长。</a:t>
            </a:r>
            <a:endParaRPr lang="zh-CN" altLang="en-US"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6239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8DE811-A99A-43C8-B0CD-45BAC9798F4C}"/>
              </a:ext>
            </a:extLst>
          </p:cNvPr>
          <p:cNvSpPr>
            <a:spLocks noGrp="1"/>
          </p:cNvSpPr>
          <p:nvPr>
            <p:ph type="title"/>
          </p:nvPr>
        </p:nvSpPr>
        <p:spPr/>
        <p:txBody>
          <a:bodyPr/>
          <a:lstStyle/>
          <a:p>
            <a:r>
              <a:rPr lang="zh-CN" altLang="en-US" dirty="0"/>
              <a:t>标准共识的解决方案</a:t>
            </a:r>
          </a:p>
        </p:txBody>
      </p:sp>
      <p:graphicFrame>
        <p:nvGraphicFramePr>
          <p:cNvPr id="4" name="图示 3">
            <a:extLst>
              <a:ext uri="{FF2B5EF4-FFF2-40B4-BE49-F238E27FC236}">
                <a16:creationId xmlns:a16="http://schemas.microsoft.com/office/drawing/2014/main" id="{7DB426E8-9261-4764-BFC4-BDF59F5D4B45}"/>
              </a:ext>
            </a:extLst>
          </p:cNvPr>
          <p:cNvGraphicFramePr/>
          <p:nvPr>
            <p:extLst>
              <p:ext uri="{D42A27DB-BD31-4B8C-83A1-F6EECF244321}">
                <p14:modId xmlns:p14="http://schemas.microsoft.com/office/powerpoint/2010/main" val="441186722"/>
              </p:ext>
            </p:extLst>
          </p:nvPr>
        </p:nvGraphicFramePr>
        <p:xfrm>
          <a:off x="554109" y="1471315"/>
          <a:ext cx="10858696" cy="22837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C75C8505-728C-4AEE-8CC8-1F17BD289995}"/>
              </a:ext>
            </a:extLst>
          </p:cNvPr>
          <p:cNvSpPr txBox="1"/>
          <p:nvPr/>
        </p:nvSpPr>
        <p:spPr>
          <a:xfrm>
            <a:off x="821396" y="3755100"/>
            <a:ext cx="9831070" cy="1359155"/>
          </a:xfrm>
          <a:prstGeom prst="rect">
            <a:avLst/>
          </a:prstGeom>
          <a:noFill/>
        </p:spPr>
        <p:txBody>
          <a:bodyPr wrap="square" rtlCol="0">
            <a:spAutoFit/>
          </a:bodyPr>
          <a:lstStyle/>
          <a:p>
            <a:pPr lvl="0">
              <a:lnSpc>
                <a:spcPct val="250000"/>
              </a:lnSpc>
              <a:defRPr/>
            </a:pPr>
            <a:r>
              <a:rPr lang="zh-CN" altLang="en-US" dirty="0">
                <a:solidFill>
                  <a:srgbClr val="0070C0"/>
                </a:solidFill>
                <a:latin typeface="微软雅黑" panose="020B0503020204020204" pitchFamily="34" charset="-122"/>
                <a:ea typeface="微软雅黑" panose="020B0503020204020204" pitchFamily="34" charset="-122"/>
              </a:rPr>
              <a:t>项目方可以在前期以较低的成本进行私募环节的募资，获得私募环节的募资之后，再付出合规成本和审计成本。</a:t>
            </a:r>
          </a:p>
        </p:txBody>
      </p:sp>
    </p:spTree>
    <p:extLst>
      <p:ext uri="{BB962C8B-B14F-4D97-AF65-F5344CB8AC3E}">
        <p14:creationId xmlns:p14="http://schemas.microsoft.com/office/powerpoint/2010/main" val="191930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52BB6-1BE8-4809-86BE-41732ADC804D}"/>
              </a:ext>
            </a:extLst>
          </p:cNvPr>
          <p:cNvSpPr>
            <a:spLocks noGrp="1"/>
          </p:cNvSpPr>
          <p:nvPr>
            <p:ph type="title"/>
          </p:nvPr>
        </p:nvSpPr>
        <p:spPr/>
        <p:txBody>
          <a:bodyPr/>
          <a:lstStyle/>
          <a:p>
            <a:r>
              <a:rPr lang="zh-CN" altLang="en-US" dirty="0"/>
              <a:t>什么样的公司可赴美 </a:t>
            </a:r>
            <a:r>
              <a:rPr lang="en-US" altLang="zh-CN" dirty="0"/>
              <a:t>STO</a:t>
            </a:r>
            <a:endParaRPr lang="zh-CN" altLang="en-US" dirty="0"/>
          </a:p>
        </p:txBody>
      </p:sp>
      <p:sp>
        <p:nvSpPr>
          <p:cNvPr id="3" name="内容占位符 2">
            <a:extLst>
              <a:ext uri="{FF2B5EF4-FFF2-40B4-BE49-F238E27FC236}">
                <a16:creationId xmlns:a16="http://schemas.microsoft.com/office/drawing/2014/main" id="{389D3EA3-91C7-4596-BABA-D9B94363704E}"/>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644380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221547-C209-4C70-8CC6-CF5215A50075}"/>
              </a:ext>
            </a:extLst>
          </p:cNvPr>
          <p:cNvSpPr>
            <a:spLocks noGrp="1"/>
          </p:cNvSpPr>
          <p:nvPr>
            <p:ph type="title"/>
          </p:nvPr>
        </p:nvSpPr>
        <p:spPr/>
        <p:txBody>
          <a:bodyPr/>
          <a:lstStyle/>
          <a:p>
            <a:r>
              <a:rPr lang="zh-CN" altLang="en-US" dirty="0"/>
              <a:t>私募环节流程</a:t>
            </a:r>
          </a:p>
        </p:txBody>
      </p:sp>
      <p:sp>
        <p:nvSpPr>
          <p:cNvPr id="8" name="立方体 7">
            <a:extLst>
              <a:ext uri="{FF2B5EF4-FFF2-40B4-BE49-F238E27FC236}">
                <a16:creationId xmlns:a16="http://schemas.microsoft.com/office/drawing/2014/main" id="{9AD21218-7876-40DE-AD3F-F2D5706F4D65}"/>
              </a:ext>
            </a:extLst>
          </p:cNvPr>
          <p:cNvSpPr/>
          <p:nvPr/>
        </p:nvSpPr>
        <p:spPr>
          <a:xfrm>
            <a:off x="987425" y="2223428"/>
            <a:ext cx="2183765" cy="812800"/>
          </a:xfrm>
          <a:prstGeom prst="cube">
            <a:avLst/>
          </a:prstGeom>
          <a:solidFill>
            <a:srgbClr val="4A9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华文楷体" panose="02010600040101010101" pitchFamily="2" charset="-122"/>
                <a:ea typeface="华文楷体" panose="02010600040101010101" pitchFamily="2" charset="-122"/>
              </a:rPr>
              <a:t>投资者做 KYC 验证</a:t>
            </a:r>
          </a:p>
        </p:txBody>
      </p:sp>
      <p:sp>
        <p:nvSpPr>
          <p:cNvPr id="9" name="立方体 8">
            <a:extLst>
              <a:ext uri="{FF2B5EF4-FFF2-40B4-BE49-F238E27FC236}">
                <a16:creationId xmlns:a16="http://schemas.microsoft.com/office/drawing/2014/main" id="{2DE0294E-B737-4684-AD05-117FB995C1C5}"/>
              </a:ext>
            </a:extLst>
          </p:cNvPr>
          <p:cNvSpPr/>
          <p:nvPr/>
        </p:nvSpPr>
        <p:spPr>
          <a:xfrm>
            <a:off x="3586480" y="2223428"/>
            <a:ext cx="2196465" cy="812800"/>
          </a:xfrm>
          <a:prstGeom prst="cube">
            <a:avLst/>
          </a:prstGeom>
          <a:solidFill>
            <a:srgbClr val="4A9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华文楷体" panose="02010600040101010101" pitchFamily="2" charset="-122"/>
                <a:ea typeface="华文楷体" panose="02010600040101010101" pitchFamily="2" charset="-122"/>
              </a:rPr>
              <a:t>投资者支付美元等法币</a:t>
            </a:r>
          </a:p>
        </p:txBody>
      </p:sp>
      <p:sp>
        <p:nvSpPr>
          <p:cNvPr id="10" name="立方体 9">
            <a:extLst>
              <a:ext uri="{FF2B5EF4-FFF2-40B4-BE49-F238E27FC236}">
                <a16:creationId xmlns:a16="http://schemas.microsoft.com/office/drawing/2014/main" id="{DB1385C2-882F-4D7A-88A9-182B69F329D8}"/>
              </a:ext>
            </a:extLst>
          </p:cNvPr>
          <p:cNvSpPr/>
          <p:nvPr/>
        </p:nvSpPr>
        <p:spPr>
          <a:xfrm>
            <a:off x="6198235" y="2223428"/>
            <a:ext cx="2196465" cy="812800"/>
          </a:xfrm>
          <a:prstGeom prst="cube">
            <a:avLst/>
          </a:prstGeom>
          <a:solidFill>
            <a:srgbClr val="4A9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华文楷体" panose="02010600040101010101" pitchFamily="2" charset="-122"/>
                <a:ea typeface="华文楷体" panose="02010600040101010101" pitchFamily="2" charset="-122"/>
              </a:rPr>
              <a:t>募资方收到投资款后做 AML 认证 </a:t>
            </a:r>
          </a:p>
        </p:txBody>
      </p:sp>
      <p:sp>
        <p:nvSpPr>
          <p:cNvPr id="11" name="立方体 10">
            <a:extLst>
              <a:ext uri="{FF2B5EF4-FFF2-40B4-BE49-F238E27FC236}">
                <a16:creationId xmlns:a16="http://schemas.microsoft.com/office/drawing/2014/main" id="{A8B696ED-99EB-4EDC-8AE3-C6684AF0752F}"/>
              </a:ext>
            </a:extLst>
          </p:cNvPr>
          <p:cNvSpPr/>
          <p:nvPr/>
        </p:nvSpPr>
        <p:spPr>
          <a:xfrm>
            <a:off x="8809990" y="2223428"/>
            <a:ext cx="2183765" cy="812800"/>
          </a:xfrm>
          <a:prstGeom prst="cube">
            <a:avLst/>
          </a:prstGeom>
          <a:solidFill>
            <a:srgbClr val="4A9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latin typeface="华文楷体" panose="02010600040101010101" pitchFamily="2" charset="-122"/>
                <a:ea typeface="华文楷体" panose="02010600040101010101" pitchFamily="2" charset="-122"/>
              </a:rPr>
              <a:t>合格投资人认证说明 </a:t>
            </a:r>
          </a:p>
        </p:txBody>
      </p:sp>
      <p:sp>
        <p:nvSpPr>
          <p:cNvPr id="12" name="立方体 11">
            <a:extLst>
              <a:ext uri="{FF2B5EF4-FFF2-40B4-BE49-F238E27FC236}">
                <a16:creationId xmlns:a16="http://schemas.microsoft.com/office/drawing/2014/main" id="{C7AB0DFA-EA57-4989-9275-4EFCCA6734A4}"/>
              </a:ext>
            </a:extLst>
          </p:cNvPr>
          <p:cNvSpPr/>
          <p:nvPr/>
        </p:nvSpPr>
        <p:spPr>
          <a:xfrm>
            <a:off x="8797290" y="3960403"/>
            <a:ext cx="2196465" cy="812800"/>
          </a:xfrm>
          <a:prstGeom prst="cube">
            <a:avLst/>
          </a:prstGeom>
          <a:solidFill>
            <a:srgbClr val="4A9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华文楷体" panose="02010600040101010101" pitchFamily="2" charset="-122"/>
                <a:ea typeface="华文楷体" panose="02010600040101010101" pitchFamily="2" charset="-122"/>
              </a:rPr>
              <a:t>投资者签署认购书</a:t>
            </a:r>
          </a:p>
        </p:txBody>
      </p:sp>
      <p:sp>
        <p:nvSpPr>
          <p:cNvPr id="13" name="立方体 12">
            <a:extLst>
              <a:ext uri="{FF2B5EF4-FFF2-40B4-BE49-F238E27FC236}">
                <a16:creationId xmlns:a16="http://schemas.microsoft.com/office/drawing/2014/main" id="{BA3B9664-7520-4111-8C72-6D152A905552}"/>
              </a:ext>
            </a:extLst>
          </p:cNvPr>
          <p:cNvSpPr/>
          <p:nvPr/>
        </p:nvSpPr>
        <p:spPr>
          <a:xfrm>
            <a:off x="6198235" y="3960403"/>
            <a:ext cx="2196465" cy="812800"/>
          </a:xfrm>
          <a:prstGeom prst="cube">
            <a:avLst/>
          </a:prstGeom>
          <a:solidFill>
            <a:srgbClr val="4A9D6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600" b="1" dirty="0">
                <a:latin typeface="华文楷体" panose="02010600040101010101" pitchFamily="2" charset="-122"/>
                <a:ea typeface="华文楷体" panose="02010600040101010101" pitchFamily="2" charset="-122"/>
                <a:sym typeface="+mn-ea"/>
              </a:rPr>
              <a:t>进行股权登记</a:t>
            </a:r>
          </a:p>
        </p:txBody>
      </p:sp>
      <p:sp>
        <p:nvSpPr>
          <p:cNvPr id="14" name="立方体 13">
            <a:extLst>
              <a:ext uri="{FF2B5EF4-FFF2-40B4-BE49-F238E27FC236}">
                <a16:creationId xmlns:a16="http://schemas.microsoft.com/office/drawing/2014/main" id="{09B6AD1E-8F21-44FA-8FC5-7251F8F35515}"/>
              </a:ext>
            </a:extLst>
          </p:cNvPr>
          <p:cNvSpPr/>
          <p:nvPr/>
        </p:nvSpPr>
        <p:spPr>
          <a:xfrm>
            <a:off x="3586480" y="3960403"/>
            <a:ext cx="2183765" cy="812800"/>
          </a:xfrm>
          <a:prstGeom prst="cube">
            <a:avLst/>
          </a:prstGeom>
          <a:solidFill>
            <a:srgbClr val="4A9D6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600" b="1" dirty="0">
                <a:latin typeface="华文楷体" panose="02010600040101010101" pitchFamily="2" charset="-122"/>
                <a:ea typeface="华文楷体" panose="02010600040101010101" pitchFamily="2" charset="-122"/>
                <a:sym typeface="+mn-ea"/>
              </a:rPr>
              <a:t>发放 Security Token</a:t>
            </a:r>
          </a:p>
        </p:txBody>
      </p:sp>
      <p:sp>
        <p:nvSpPr>
          <p:cNvPr id="15" name="右箭头 32">
            <a:extLst>
              <a:ext uri="{FF2B5EF4-FFF2-40B4-BE49-F238E27FC236}">
                <a16:creationId xmlns:a16="http://schemas.microsoft.com/office/drawing/2014/main" id="{0B052916-7AB6-448D-B836-DFECB9E41CF8}"/>
              </a:ext>
            </a:extLst>
          </p:cNvPr>
          <p:cNvSpPr/>
          <p:nvPr/>
        </p:nvSpPr>
        <p:spPr>
          <a:xfrm>
            <a:off x="3268980" y="2477428"/>
            <a:ext cx="254000" cy="30480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16" name="右箭头 33">
            <a:extLst>
              <a:ext uri="{FF2B5EF4-FFF2-40B4-BE49-F238E27FC236}">
                <a16:creationId xmlns:a16="http://schemas.microsoft.com/office/drawing/2014/main" id="{E01EE586-34E2-4A33-A878-A2A5F2477F40}"/>
              </a:ext>
            </a:extLst>
          </p:cNvPr>
          <p:cNvSpPr/>
          <p:nvPr/>
        </p:nvSpPr>
        <p:spPr>
          <a:xfrm>
            <a:off x="8467090" y="2477428"/>
            <a:ext cx="254000" cy="30480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17" name="右箭头 35">
            <a:extLst>
              <a:ext uri="{FF2B5EF4-FFF2-40B4-BE49-F238E27FC236}">
                <a16:creationId xmlns:a16="http://schemas.microsoft.com/office/drawing/2014/main" id="{36A5035E-1C98-49EB-BC02-88ABEE68B4C2}"/>
              </a:ext>
            </a:extLst>
          </p:cNvPr>
          <p:cNvSpPr/>
          <p:nvPr/>
        </p:nvSpPr>
        <p:spPr>
          <a:xfrm>
            <a:off x="5887720" y="2477428"/>
            <a:ext cx="254000" cy="30480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18" name="右箭头 37">
            <a:extLst>
              <a:ext uri="{FF2B5EF4-FFF2-40B4-BE49-F238E27FC236}">
                <a16:creationId xmlns:a16="http://schemas.microsoft.com/office/drawing/2014/main" id="{F64FA667-8F9F-415D-B7A6-AA2986F54E26}"/>
              </a:ext>
            </a:extLst>
          </p:cNvPr>
          <p:cNvSpPr/>
          <p:nvPr/>
        </p:nvSpPr>
        <p:spPr>
          <a:xfrm rot="10800000">
            <a:off x="5849620" y="4214403"/>
            <a:ext cx="254000" cy="30480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19" name="右箭头 38">
            <a:extLst>
              <a:ext uri="{FF2B5EF4-FFF2-40B4-BE49-F238E27FC236}">
                <a16:creationId xmlns:a16="http://schemas.microsoft.com/office/drawing/2014/main" id="{1BD8A47C-8865-47BC-8340-B516D76263FB}"/>
              </a:ext>
            </a:extLst>
          </p:cNvPr>
          <p:cNvSpPr/>
          <p:nvPr/>
        </p:nvSpPr>
        <p:spPr>
          <a:xfrm rot="10800000">
            <a:off x="8467090" y="4214403"/>
            <a:ext cx="254000" cy="30480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20" name="右箭头 39">
            <a:extLst>
              <a:ext uri="{FF2B5EF4-FFF2-40B4-BE49-F238E27FC236}">
                <a16:creationId xmlns:a16="http://schemas.microsoft.com/office/drawing/2014/main" id="{1F7CF1C9-4F0C-461A-9F91-AFEAD06AF923}"/>
              </a:ext>
            </a:extLst>
          </p:cNvPr>
          <p:cNvSpPr/>
          <p:nvPr/>
        </p:nvSpPr>
        <p:spPr>
          <a:xfrm rot="5400000">
            <a:off x="9775190" y="3382452"/>
            <a:ext cx="254000" cy="30480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pic>
        <p:nvPicPr>
          <p:cNvPr id="21" name="图片 20" descr="logo">
            <a:extLst>
              <a:ext uri="{FF2B5EF4-FFF2-40B4-BE49-F238E27FC236}">
                <a16:creationId xmlns:a16="http://schemas.microsoft.com/office/drawing/2014/main" id="{E4019569-8670-4562-8E4E-8D8B8C28DD17}"/>
              </a:ext>
            </a:extLst>
          </p:cNvPr>
          <p:cNvPicPr>
            <a:picLocks noChangeAspect="1"/>
          </p:cNvPicPr>
          <p:nvPr/>
        </p:nvPicPr>
        <p:blipFill>
          <a:blip r:embed="rId2"/>
          <a:stretch>
            <a:fillRect/>
          </a:stretch>
        </p:blipFill>
        <p:spPr>
          <a:xfrm>
            <a:off x="951865" y="6177280"/>
            <a:ext cx="1216660" cy="244475"/>
          </a:xfrm>
          <a:prstGeom prst="rect">
            <a:avLst/>
          </a:prstGeom>
        </p:spPr>
      </p:pic>
    </p:spTree>
    <p:extLst>
      <p:ext uri="{BB962C8B-B14F-4D97-AF65-F5344CB8AC3E}">
        <p14:creationId xmlns:p14="http://schemas.microsoft.com/office/powerpoint/2010/main" val="7536740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081446A-4EBE-4D17-A3D9-948CBB7A6794}"/>
              </a:ext>
            </a:extLst>
          </p:cNvPr>
          <p:cNvSpPr txBox="1"/>
          <p:nvPr/>
        </p:nvSpPr>
        <p:spPr>
          <a:xfrm>
            <a:off x="593532" y="1262787"/>
            <a:ext cx="5990150" cy="4893647"/>
          </a:xfrm>
          <a:prstGeom prst="rect">
            <a:avLst/>
          </a:prstGeom>
          <a:noFill/>
        </p:spPr>
        <p:txBody>
          <a:bodyPr wrap="square" rtlCol="0">
            <a:spAutoFit/>
          </a:bodyPr>
          <a:lstStyle/>
          <a:p>
            <a:r>
              <a:rPr lang="en-US" altLang="zh-CN" sz="2400" dirty="0">
                <a:latin typeface="华文楷体" panose="02010600040101010101" pitchFamily="2" charset="-122"/>
                <a:ea typeface="华文楷体" panose="02010600040101010101" pitchFamily="2" charset="-122"/>
              </a:rPr>
              <a:t>SEC </a:t>
            </a:r>
            <a:r>
              <a:rPr lang="zh-CN" altLang="en-US" sz="2400" dirty="0">
                <a:latin typeface="华文楷体" panose="02010600040101010101" pitchFamily="2" charset="-122"/>
                <a:ea typeface="华文楷体" panose="02010600040101010101" pitchFamily="2" charset="-122"/>
              </a:rPr>
              <a:t>要求： </a:t>
            </a:r>
            <a:r>
              <a:rPr lang="en-US" altLang="zh-CN" sz="2400" dirty="0" err="1">
                <a:latin typeface="华文楷体" panose="02010600040101010101" pitchFamily="2" charset="-122"/>
                <a:ea typeface="华文楷体" panose="02010600040101010101" pitchFamily="2" charset="-122"/>
              </a:rPr>
              <a:t>Munchee</a:t>
            </a:r>
            <a:r>
              <a:rPr lang="en-US" altLang="zh-CN" sz="2400" dirty="0">
                <a:latin typeface="华文楷体" panose="02010600040101010101" pitchFamily="2" charset="-122"/>
                <a:ea typeface="华文楷体" panose="02010600040101010101" pitchFamily="2" charset="-122"/>
              </a:rPr>
              <a:t> </a:t>
            </a:r>
            <a:r>
              <a:rPr lang="zh-CN" altLang="en-US" sz="2400" dirty="0">
                <a:latin typeface="华文楷体" panose="02010600040101010101" pitchFamily="2" charset="-122"/>
                <a:ea typeface="华文楷体" panose="02010600040101010101" pitchFamily="2" charset="-122"/>
              </a:rPr>
              <a:t>将其通过 </a:t>
            </a:r>
            <a:r>
              <a:rPr lang="en-US" altLang="zh-CN" sz="2400" dirty="0">
                <a:latin typeface="华文楷体" panose="02010600040101010101" pitchFamily="2" charset="-122"/>
                <a:ea typeface="华文楷体" panose="02010600040101010101" pitchFamily="2" charset="-122"/>
              </a:rPr>
              <a:t>ICO </a:t>
            </a:r>
            <a:r>
              <a:rPr lang="zh-CN" altLang="en-US" sz="2400" dirty="0">
                <a:latin typeface="华文楷体" panose="02010600040101010101" pitchFamily="2" charset="-122"/>
                <a:ea typeface="华文楷体" panose="02010600040101010101" pitchFamily="2" charset="-122"/>
              </a:rPr>
              <a:t>募集到的 </a:t>
            </a:r>
            <a:r>
              <a:rPr lang="en-US" altLang="zh-CN" sz="2400" dirty="0">
                <a:latin typeface="华文楷体" panose="02010600040101010101" pitchFamily="2" charset="-122"/>
                <a:ea typeface="华文楷体" panose="02010600040101010101" pitchFamily="2" charset="-122"/>
              </a:rPr>
              <a:t>1,500 </a:t>
            </a:r>
            <a:r>
              <a:rPr lang="zh-CN" altLang="en-US" sz="2400" dirty="0">
                <a:latin typeface="华文楷体" panose="02010600040101010101" pitchFamily="2" charset="-122"/>
                <a:ea typeface="华文楷体" panose="02010600040101010101" pitchFamily="2" charset="-122"/>
              </a:rPr>
              <a:t>万美金</a:t>
            </a:r>
            <a:r>
              <a:rPr lang="zh-CN" altLang="en-US" sz="2400" b="1" dirty="0">
                <a:solidFill>
                  <a:srgbClr val="FF0000"/>
                </a:solidFill>
                <a:latin typeface="华文楷体" panose="02010600040101010101" pitchFamily="2" charset="-122"/>
                <a:ea typeface="华文楷体" panose="02010600040101010101" pitchFamily="2" charset="-122"/>
              </a:rPr>
              <a:t>退回</a:t>
            </a:r>
            <a:r>
              <a:rPr lang="zh-CN" altLang="en-US" sz="2400" dirty="0">
                <a:latin typeface="华文楷体" panose="02010600040101010101" pitchFamily="2" charset="-122"/>
                <a:ea typeface="华文楷体" panose="02010600040101010101" pitchFamily="2" charset="-122"/>
              </a:rPr>
              <a:t>给投资者。</a:t>
            </a:r>
            <a:endParaRPr lang="en-US" altLang="zh-CN" sz="2400" dirty="0">
              <a:latin typeface="华文楷体" panose="02010600040101010101" pitchFamily="2" charset="-122"/>
              <a:ea typeface="华文楷体" panose="02010600040101010101" pitchFamily="2" charset="-122"/>
            </a:endParaRPr>
          </a:p>
          <a:p>
            <a:endParaRPr lang="en-US" altLang="zh-CN" sz="2400" dirty="0">
              <a:latin typeface="华文楷体" panose="02010600040101010101" pitchFamily="2" charset="-122"/>
              <a:ea typeface="华文楷体" panose="02010600040101010101" pitchFamily="2" charset="-122"/>
            </a:endParaRPr>
          </a:p>
          <a:p>
            <a:r>
              <a:rPr lang="zh-CN" altLang="en-US" sz="2400" dirty="0">
                <a:latin typeface="华文楷体" panose="02010600040101010101" pitchFamily="2" charset="-122"/>
                <a:ea typeface="华文楷体" panose="02010600040101010101" pitchFamily="2" charset="-122"/>
              </a:rPr>
              <a:t>认定 </a:t>
            </a:r>
            <a:r>
              <a:rPr lang="en-US" altLang="zh-CN" sz="2400" dirty="0" err="1">
                <a:latin typeface="华文楷体" panose="02010600040101010101" pitchFamily="2" charset="-122"/>
                <a:ea typeface="华文楷体" panose="02010600040101010101" pitchFamily="2" charset="-122"/>
              </a:rPr>
              <a:t>Munchee</a:t>
            </a:r>
            <a:r>
              <a:rPr lang="en-US" altLang="zh-CN" sz="2400" dirty="0">
                <a:latin typeface="华文楷体" panose="02010600040101010101" pitchFamily="2" charset="-122"/>
                <a:ea typeface="华文楷体" panose="02010600040101010101" pitchFamily="2" charset="-122"/>
              </a:rPr>
              <a:t> </a:t>
            </a:r>
            <a:r>
              <a:rPr lang="zh-CN" altLang="en-US" sz="2400" dirty="0">
                <a:latin typeface="华文楷体" panose="02010600040101010101" pitchFamily="2" charset="-122"/>
                <a:ea typeface="华文楷体" panose="02010600040101010101" pitchFamily="2" charset="-122"/>
              </a:rPr>
              <a:t>发行的 </a:t>
            </a:r>
            <a:r>
              <a:rPr lang="en-US" altLang="zh-CN" sz="2400" dirty="0">
                <a:latin typeface="华文楷体" panose="02010600040101010101" pitchFamily="2" charset="-122"/>
                <a:ea typeface="华文楷体" panose="02010600040101010101" pitchFamily="2" charset="-122"/>
              </a:rPr>
              <a:t>Token </a:t>
            </a:r>
            <a:r>
              <a:rPr lang="zh-CN" altLang="en-US" sz="2400" dirty="0">
                <a:latin typeface="华文楷体" panose="02010600040101010101" pitchFamily="2" charset="-122"/>
                <a:ea typeface="华文楷体" panose="02010600040101010101" pitchFamily="2" charset="-122"/>
              </a:rPr>
              <a:t>为 </a:t>
            </a:r>
            <a:r>
              <a:rPr lang="en-US" altLang="zh-CN" sz="2400" dirty="0">
                <a:latin typeface="华文楷体" panose="02010600040101010101" pitchFamily="2" charset="-122"/>
                <a:ea typeface="华文楷体" panose="02010600040101010101" pitchFamily="2" charset="-122"/>
              </a:rPr>
              <a:t>Security Token , </a:t>
            </a:r>
            <a:r>
              <a:rPr lang="zh-CN" altLang="en-US" sz="2400" dirty="0">
                <a:latin typeface="华文楷体" panose="02010600040101010101" pitchFamily="2" charset="-122"/>
                <a:ea typeface="华文楷体" panose="02010600040101010101" pitchFamily="2" charset="-122"/>
              </a:rPr>
              <a:t>违反了 </a:t>
            </a:r>
            <a:r>
              <a:rPr lang="en-US" altLang="zh-CN" sz="2400" dirty="0">
                <a:latin typeface="华文楷体" panose="02010600040101010101" pitchFamily="2" charset="-122"/>
                <a:ea typeface="华文楷体" panose="02010600040101010101" pitchFamily="2" charset="-122"/>
              </a:rPr>
              <a:t>SEC </a:t>
            </a:r>
            <a:r>
              <a:rPr lang="zh-CN" altLang="en-US" sz="2400" dirty="0">
                <a:latin typeface="华文楷体" panose="02010600040101010101" pitchFamily="2" charset="-122"/>
                <a:ea typeface="华文楷体" panose="02010600040101010101" pitchFamily="2" charset="-122"/>
              </a:rPr>
              <a:t>的相关证券法规。主要原因如下：</a:t>
            </a:r>
          </a:p>
          <a:p>
            <a:endParaRPr lang="zh-CN" altLang="en-US" sz="2400" dirty="0">
              <a:latin typeface="华文楷体" panose="02010600040101010101" pitchFamily="2" charset="-122"/>
              <a:ea typeface="华文楷体" panose="02010600040101010101" pitchFamily="2" charset="-122"/>
            </a:endParaRPr>
          </a:p>
          <a:p>
            <a:r>
              <a:rPr lang="en-US" altLang="zh-CN" sz="2400" dirty="0">
                <a:latin typeface="华文楷体" panose="02010600040101010101" pitchFamily="2" charset="-122"/>
                <a:ea typeface="华文楷体" panose="02010600040101010101" pitchFamily="2" charset="-122"/>
              </a:rPr>
              <a:t>1.</a:t>
            </a:r>
            <a:r>
              <a:rPr lang="zh-CN" altLang="en-US" sz="2400" dirty="0">
                <a:latin typeface="华文楷体" panose="02010600040101010101" pitchFamily="2" charset="-122"/>
                <a:ea typeface="华文楷体" panose="02010600040101010101" pitchFamily="2" charset="-122"/>
              </a:rPr>
              <a:t>违反了 </a:t>
            </a:r>
            <a:r>
              <a:rPr lang="en-US" altLang="zh-CN" sz="2400" dirty="0">
                <a:latin typeface="华文楷体" panose="02010600040101010101" pitchFamily="2" charset="-122"/>
                <a:ea typeface="华文楷体" panose="02010600040101010101" pitchFamily="2" charset="-122"/>
              </a:rPr>
              <a:t>Howey test </a:t>
            </a:r>
            <a:r>
              <a:rPr lang="zh-CN" altLang="en-US" sz="2400" dirty="0">
                <a:latin typeface="华文楷体" panose="02010600040101010101" pitchFamily="2" charset="-122"/>
                <a:ea typeface="华文楷体" panose="02010600040101010101" pitchFamily="2" charset="-122"/>
              </a:rPr>
              <a:t>的第</a:t>
            </a:r>
            <a:r>
              <a:rPr lang="en-US" altLang="zh-CN" sz="2400" dirty="0">
                <a:latin typeface="华文楷体" panose="02010600040101010101" pitchFamily="2" charset="-122"/>
                <a:ea typeface="华文楷体" panose="02010600040101010101" pitchFamily="2" charset="-122"/>
              </a:rPr>
              <a:t>2</a:t>
            </a:r>
            <a:r>
              <a:rPr lang="zh-CN" altLang="en-US" sz="2400" dirty="0">
                <a:latin typeface="华文楷体" panose="02010600040101010101" pitchFamily="2" charset="-122"/>
                <a:ea typeface="华文楷体" panose="02010600040101010101" pitchFamily="2" charset="-122"/>
              </a:rPr>
              <a:t>条，有预期的投资收益；</a:t>
            </a:r>
            <a:endParaRPr lang="en-US" altLang="zh-CN" sz="2400" dirty="0">
              <a:latin typeface="华文楷体" panose="02010600040101010101" pitchFamily="2" charset="-122"/>
              <a:ea typeface="华文楷体" panose="02010600040101010101" pitchFamily="2" charset="-122"/>
            </a:endParaRPr>
          </a:p>
          <a:p>
            <a:endParaRPr lang="en-US" altLang="zh-CN" sz="2400" dirty="0">
              <a:latin typeface="华文楷体" panose="02010600040101010101" pitchFamily="2" charset="-122"/>
              <a:ea typeface="华文楷体" panose="02010600040101010101" pitchFamily="2" charset="-122"/>
            </a:endParaRPr>
          </a:p>
          <a:p>
            <a:r>
              <a:rPr lang="en-US" altLang="zh-CN" sz="2400" dirty="0">
                <a:latin typeface="华文楷体" panose="02010600040101010101" pitchFamily="2" charset="-122"/>
                <a:ea typeface="华文楷体" panose="02010600040101010101" pitchFamily="2" charset="-122"/>
              </a:rPr>
              <a:t>2.</a:t>
            </a:r>
            <a:r>
              <a:rPr lang="zh-CN" altLang="en-US" sz="2400" dirty="0">
                <a:latin typeface="华文楷体" panose="02010600040101010101" pitchFamily="2" charset="-122"/>
                <a:ea typeface="华文楷体" panose="02010600040101010101" pitchFamily="2" charset="-122"/>
              </a:rPr>
              <a:t>违反了 </a:t>
            </a:r>
            <a:r>
              <a:rPr lang="en-US" altLang="zh-CN" sz="2400" dirty="0">
                <a:latin typeface="华文楷体" panose="02010600040101010101" pitchFamily="2" charset="-122"/>
                <a:ea typeface="华文楷体" panose="02010600040101010101" pitchFamily="2" charset="-122"/>
                <a:sym typeface="+mn-ea"/>
              </a:rPr>
              <a:t>Howey test </a:t>
            </a:r>
            <a:r>
              <a:rPr lang="zh-CN" altLang="en-US" sz="2400" dirty="0">
                <a:latin typeface="华文楷体" panose="02010600040101010101" pitchFamily="2" charset="-122"/>
                <a:ea typeface="华文楷体" panose="02010600040101010101" pitchFamily="2" charset="-122"/>
              </a:rPr>
              <a:t>第</a:t>
            </a:r>
            <a:r>
              <a:rPr lang="en-US" altLang="zh-CN" sz="2400" dirty="0">
                <a:latin typeface="华文楷体" panose="02010600040101010101" pitchFamily="2" charset="-122"/>
                <a:ea typeface="华文楷体" panose="02010600040101010101" pitchFamily="2" charset="-122"/>
              </a:rPr>
              <a:t>4</a:t>
            </a:r>
            <a:r>
              <a:rPr lang="zh-CN" altLang="en-US" sz="2400" dirty="0">
                <a:latin typeface="华文楷体" panose="02010600040101010101" pitchFamily="2" charset="-122"/>
                <a:ea typeface="华文楷体" panose="02010600040101010101" pitchFamily="2" charset="-122"/>
              </a:rPr>
              <a:t>条，平台有预期收入；</a:t>
            </a:r>
            <a:endParaRPr lang="en-US" altLang="zh-CN" sz="2400" dirty="0">
              <a:latin typeface="华文楷体" panose="02010600040101010101" pitchFamily="2" charset="-122"/>
              <a:ea typeface="华文楷体" panose="02010600040101010101" pitchFamily="2" charset="-122"/>
            </a:endParaRPr>
          </a:p>
          <a:p>
            <a:endParaRPr lang="en-US" altLang="zh-CN" sz="2400" dirty="0">
              <a:latin typeface="华文楷体" panose="02010600040101010101" pitchFamily="2" charset="-122"/>
              <a:ea typeface="华文楷体" panose="02010600040101010101" pitchFamily="2" charset="-122"/>
            </a:endParaRPr>
          </a:p>
          <a:p>
            <a:r>
              <a:rPr lang="en-US" altLang="zh-CN" sz="2400" dirty="0">
                <a:latin typeface="华文楷体" panose="02010600040101010101" pitchFamily="2" charset="-122"/>
                <a:ea typeface="华文楷体" panose="02010600040101010101" pitchFamily="2" charset="-122"/>
              </a:rPr>
              <a:t>3.</a:t>
            </a:r>
            <a:r>
              <a:rPr lang="zh-CN" altLang="en-US" sz="2400" dirty="0">
                <a:latin typeface="华文楷体" panose="02010600040101010101" pitchFamily="2" charset="-122"/>
                <a:ea typeface="华文楷体" panose="02010600040101010101" pitchFamily="2" charset="-122"/>
              </a:rPr>
              <a:t>公开宣传资金募集信息。</a:t>
            </a:r>
          </a:p>
        </p:txBody>
      </p:sp>
      <p:sp>
        <p:nvSpPr>
          <p:cNvPr id="2" name="标题 1">
            <a:extLst>
              <a:ext uri="{FF2B5EF4-FFF2-40B4-BE49-F238E27FC236}">
                <a16:creationId xmlns:a16="http://schemas.microsoft.com/office/drawing/2014/main" id="{7F30F2A3-EBE8-4F04-A308-D473BA5312E2}"/>
              </a:ext>
            </a:extLst>
          </p:cNvPr>
          <p:cNvSpPr>
            <a:spLocks noGrp="1"/>
          </p:cNvSpPr>
          <p:nvPr>
            <p:ph type="title"/>
          </p:nvPr>
        </p:nvSpPr>
        <p:spPr/>
        <p:txBody>
          <a:bodyPr>
            <a:noAutofit/>
          </a:bodyPr>
          <a:lstStyle/>
          <a:p>
            <a:r>
              <a:rPr lang="en-US" altLang="zh-CN" dirty="0" err="1"/>
              <a:t>Munchee</a:t>
            </a:r>
            <a:r>
              <a:rPr lang="en-US" altLang="zh-CN" dirty="0"/>
              <a:t> Case </a:t>
            </a:r>
            <a:r>
              <a:rPr lang="zh-CN" altLang="en-US" dirty="0"/>
              <a:t>因 </a:t>
            </a:r>
            <a:r>
              <a:rPr lang="en-US" altLang="zh-CN" dirty="0"/>
              <a:t>ICO </a:t>
            </a:r>
            <a:r>
              <a:rPr lang="zh-CN" altLang="en-US" dirty="0"/>
              <a:t>被 </a:t>
            </a:r>
            <a:r>
              <a:rPr lang="en-US" altLang="zh-CN" dirty="0"/>
              <a:t>SEC </a:t>
            </a:r>
            <a:r>
              <a:rPr lang="zh-CN" altLang="en-US" dirty="0"/>
              <a:t>处罚</a:t>
            </a:r>
          </a:p>
        </p:txBody>
      </p:sp>
      <p:pic>
        <p:nvPicPr>
          <p:cNvPr id="4" name="图片 3">
            <a:extLst>
              <a:ext uri="{FF2B5EF4-FFF2-40B4-BE49-F238E27FC236}">
                <a16:creationId xmlns:a16="http://schemas.microsoft.com/office/drawing/2014/main" id="{57AC8E41-4D6D-406F-8891-B6EBF4B3C3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4120" y="1961247"/>
            <a:ext cx="5093839" cy="2523282"/>
          </a:xfrm>
          <a:prstGeom prst="rect">
            <a:avLst/>
          </a:prstGeom>
        </p:spPr>
      </p:pic>
    </p:spTree>
    <p:extLst>
      <p:ext uri="{BB962C8B-B14F-4D97-AF65-F5344CB8AC3E}">
        <p14:creationId xmlns:p14="http://schemas.microsoft.com/office/powerpoint/2010/main" val="19795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081446A-4EBE-4D17-A3D9-948CBB7A6794}"/>
              </a:ext>
            </a:extLst>
          </p:cNvPr>
          <p:cNvSpPr txBox="1"/>
          <p:nvPr/>
        </p:nvSpPr>
        <p:spPr>
          <a:xfrm>
            <a:off x="2778777" y="947687"/>
            <a:ext cx="2775373" cy="106984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4800" b="1" i="0" strike="noStrike" kern="1200" cap="none" spc="0" normalizeH="0" baseline="0" noProof="0" dirty="0" err="1">
                <a:ln>
                  <a:noFill/>
                </a:ln>
                <a:solidFill>
                  <a:srgbClr val="0070C0"/>
                </a:solidFill>
                <a:effectLst/>
                <a:uLnTx/>
                <a:uFillTx/>
                <a:latin typeface="微软雅黑" panose="020B0503020204020204" pitchFamily="34" charset="-122"/>
                <a:ea typeface="微软雅黑" panose="020B0503020204020204" pitchFamily="34" charset="-122"/>
                <a:cs typeface="+mn-cs"/>
              </a:rPr>
              <a:t>tZero</a:t>
            </a:r>
            <a:endParaRPr kumimoji="0" lang="zh-CN" altLang="en-US" sz="48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2" name="矩形 11">
            <a:extLst>
              <a:ext uri="{FF2B5EF4-FFF2-40B4-BE49-F238E27FC236}">
                <a16:creationId xmlns:a16="http://schemas.microsoft.com/office/drawing/2014/main" id="{78F592AD-FBBA-4A6D-A3AF-327F5DD6B24A}"/>
              </a:ext>
            </a:extLst>
          </p:cNvPr>
          <p:cNvSpPr/>
          <p:nvPr/>
        </p:nvSpPr>
        <p:spPr>
          <a:xfrm>
            <a:off x="4408173" y="3690297"/>
            <a:ext cx="3150221"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b="1" dirty="0">
                <a:solidFill>
                  <a:prstClr val="black"/>
                </a:solidFill>
                <a:latin typeface="微软雅黑" panose="020B0503020204020204" pitchFamily="34" charset="-122"/>
                <a:ea typeface="微软雅黑" panose="020B0503020204020204" pitchFamily="34" charset="-122"/>
              </a:rPr>
              <a:t>美国</a:t>
            </a:r>
            <a:r>
              <a:rPr lang="en-US" altLang="zh-CN" sz="3200" b="1" dirty="0">
                <a:solidFill>
                  <a:prstClr val="black"/>
                </a:solidFill>
                <a:latin typeface="微软雅黑" panose="020B0503020204020204" pitchFamily="34" charset="-122"/>
                <a:ea typeface="微软雅黑" panose="020B0503020204020204" pitchFamily="34" charset="-122"/>
              </a:rPr>
              <a:t>ST</a:t>
            </a:r>
            <a:r>
              <a:rPr lang="zh-CN" altLang="en-US" sz="3200" b="1" dirty="0">
                <a:solidFill>
                  <a:prstClr val="black"/>
                </a:solidFill>
                <a:latin typeface="微软雅黑" panose="020B0503020204020204" pitchFamily="34" charset="-122"/>
                <a:ea typeface="微软雅黑" panose="020B0503020204020204" pitchFamily="34" charset="-122"/>
              </a:rPr>
              <a:t>交易平台</a:t>
            </a:r>
            <a:endParaRPr kumimoji="0" lang="zh-CN" altLang="en-US"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标题 1">
            <a:extLst>
              <a:ext uri="{FF2B5EF4-FFF2-40B4-BE49-F238E27FC236}">
                <a16:creationId xmlns:a16="http://schemas.microsoft.com/office/drawing/2014/main" id="{7F30F2A3-EBE8-4F04-A308-D473BA5312E2}"/>
              </a:ext>
            </a:extLst>
          </p:cNvPr>
          <p:cNvSpPr>
            <a:spLocks noGrp="1"/>
          </p:cNvSpPr>
          <p:nvPr>
            <p:ph type="title"/>
          </p:nvPr>
        </p:nvSpPr>
        <p:spPr/>
        <p:txBody>
          <a:bodyPr>
            <a:noAutofit/>
          </a:bodyPr>
          <a:lstStyle/>
          <a:p>
            <a:r>
              <a:rPr lang="zh-CN" altLang="en-US" dirty="0"/>
              <a:t>成功发行 </a:t>
            </a:r>
            <a:r>
              <a:rPr lang="en-US" altLang="zh-CN" dirty="0"/>
              <a:t>ST </a:t>
            </a:r>
            <a:r>
              <a:rPr lang="zh-CN" altLang="en-US" dirty="0"/>
              <a:t>的案例：</a:t>
            </a:r>
            <a:r>
              <a:rPr lang="en-US" altLang="zh-CN" dirty="0" err="1"/>
              <a:t>tZERO</a:t>
            </a:r>
            <a:endParaRPr lang="zh-CN" altLang="en-US" dirty="0"/>
          </a:p>
        </p:txBody>
      </p:sp>
      <p:pic>
        <p:nvPicPr>
          <p:cNvPr id="4" name="图片 3">
            <a:extLst>
              <a:ext uri="{FF2B5EF4-FFF2-40B4-BE49-F238E27FC236}">
                <a16:creationId xmlns:a16="http://schemas.microsoft.com/office/drawing/2014/main" id="{BB465FD0-4CBC-4390-9941-6FC9F29CD7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2140" y="1196521"/>
            <a:ext cx="2775373" cy="813166"/>
          </a:xfrm>
          <a:prstGeom prst="rect">
            <a:avLst/>
          </a:prstGeom>
        </p:spPr>
      </p:pic>
      <p:pic>
        <p:nvPicPr>
          <p:cNvPr id="6" name="图片 5">
            <a:extLst>
              <a:ext uri="{FF2B5EF4-FFF2-40B4-BE49-F238E27FC236}">
                <a16:creationId xmlns:a16="http://schemas.microsoft.com/office/drawing/2014/main" id="{2034BA48-5EA8-4821-AEF8-D52B190A5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7944" y="2145402"/>
            <a:ext cx="7973538" cy="4191585"/>
          </a:xfrm>
          <a:prstGeom prst="rect">
            <a:avLst/>
          </a:prstGeom>
        </p:spPr>
      </p:pic>
    </p:spTree>
    <p:extLst>
      <p:ext uri="{BB962C8B-B14F-4D97-AF65-F5344CB8AC3E}">
        <p14:creationId xmlns:p14="http://schemas.microsoft.com/office/powerpoint/2010/main" val="61164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081446A-4EBE-4D17-A3D9-948CBB7A6794}"/>
              </a:ext>
            </a:extLst>
          </p:cNvPr>
          <p:cNvSpPr txBox="1"/>
          <p:nvPr/>
        </p:nvSpPr>
        <p:spPr>
          <a:xfrm>
            <a:off x="1150313" y="1559844"/>
            <a:ext cx="9891374" cy="275357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0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运营公司的无投票权优先股；</a:t>
            </a:r>
            <a:endParaRPr kumimoji="0" lang="en-US" altLang="zh-CN" sz="40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0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每季度分配毛利的</a:t>
            </a:r>
            <a:r>
              <a:rPr kumimoji="0" lang="en-US" altLang="zh-CN" sz="40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10%</a:t>
            </a:r>
            <a:r>
              <a:rPr lang="zh-CN" altLang="en-US" sz="4000" b="1" dirty="0">
                <a:solidFill>
                  <a:srgbClr val="0070C0"/>
                </a:solidFill>
                <a:latin typeface="微软雅黑" panose="020B0503020204020204" pitchFamily="34" charset="-122"/>
                <a:ea typeface="微软雅黑" panose="020B0503020204020204" pitchFamily="34" charset="-122"/>
              </a:rPr>
              <a:t>，</a:t>
            </a:r>
            <a:endParaRPr kumimoji="0" lang="en-US" altLang="zh-CN" sz="40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0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以 </a:t>
            </a:r>
            <a:r>
              <a:rPr kumimoji="0" lang="en-US" altLang="zh-CN" sz="40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BTC</a:t>
            </a:r>
            <a:r>
              <a:rPr kumimoji="0" lang="zh-CN" altLang="en-US" sz="40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a:t>
            </a:r>
            <a:r>
              <a:rPr kumimoji="0" lang="en-US" altLang="zh-CN" sz="40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ETH </a:t>
            </a:r>
            <a:r>
              <a:rPr kumimoji="0" lang="zh-CN" altLang="en-US" sz="40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或 </a:t>
            </a:r>
            <a:r>
              <a:rPr kumimoji="0" lang="en-US" altLang="zh-CN" sz="4000" b="1" i="0" strike="noStrike" kern="1200" cap="none" spc="0" normalizeH="0" baseline="0" noProof="0" dirty="0" err="1">
                <a:ln>
                  <a:noFill/>
                </a:ln>
                <a:solidFill>
                  <a:srgbClr val="0070C0"/>
                </a:solidFill>
                <a:effectLst/>
                <a:uLnTx/>
                <a:uFillTx/>
                <a:latin typeface="微软雅黑" panose="020B0503020204020204" pitchFamily="34" charset="-122"/>
                <a:ea typeface="微软雅黑" panose="020B0503020204020204" pitchFamily="34" charset="-122"/>
              </a:rPr>
              <a:t>tZero</a:t>
            </a:r>
            <a:r>
              <a:rPr kumimoji="0" lang="en-US" altLang="zh-CN" sz="40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 </a:t>
            </a:r>
            <a:r>
              <a:rPr kumimoji="0" lang="zh-CN" altLang="en-US" sz="40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代币的形式发放</a:t>
            </a:r>
          </a:p>
        </p:txBody>
      </p:sp>
      <p:sp>
        <p:nvSpPr>
          <p:cNvPr id="2" name="标题 1">
            <a:extLst>
              <a:ext uri="{FF2B5EF4-FFF2-40B4-BE49-F238E27FC236}">
                <a16:creationId xmlns:a16="http://schemas.microsoft.com/office/drawing/2014/main" id="{7F30F2A3-EBE8-4F04-A308-D473BA5312E2}"/>
              </a:ext>
            </a:extLst>
          </p:cNvPr>
          <p:cNvSpPr>
            <a:spLocks noGrp="1"/>
          </p:cNvSpPr>
          <p:nvPr>
            <p:ph type="title"/>
          </p:nvPr>
        </p:nvSpPr>
        <p:spPr/>
        <p:txBody>
          <a:bodyPr>
            <a:noAutofit/>
          </a:bodyPr>
          <a:lstStyle/>
          <a:p>
            <a:r>
              <a:rPr lang="zh-CN" altLang="en-US" dirty="0"/>
              <a:t>成功发行</a:t>
            </a:r>
            <a:r>
              <a:rPr lang="en-US" altLang="zh-CN" dirty="0"/>
              <a:t>ST</a:t>
            </a:r>
            <a:r>
              <a:rPr lang="zh-CN" altLang="en-US" dirty="0"/>
              <a:t>的案例：</a:t>
            </a:r>
            <a:r>
              <a:rPr lang="en-US" altLang="zh-CN" dirty="0" err="1"/>
              <a:t>tZERO</a:t>
            </a:r>
            <a:endParaRPr lang="zh-CN" altLang="en-US" dirty="0"/>
          </a:p>
        </p:txBody>
      </p:sp>
    </p:spTree>
    <p:extLst>
      <p:ext uri="{BB962C8B-B14F-4D97-AF65-F5344CB8AC3E}">
        <p14:creationId xmlns:p14="http://schemas.microsoft.com/office/powerpoint/2010/main" val="65022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B368AC-8E0A-441A-97AD-05E72F287F2A}"/>
              </a:ext>
            </a:extLst>
          </p:cNvPr>
          <p:cNvSpPr>
            <a:spLocks noGrp="1"/>
          </p:cNvSpPr>
          <p:nvPr>
            <p:ph idx="1"/>
          </p:nvPr>
        </p:nvSpPr>
        <p:spPr/>
        <p:txBody>
          <a:bodyPr anchor="ctr">
            <a:normAutofit/>
          </a:bodyPr>
          <a:lstStyle/>
          <a:p>
            <a:pPr marL="0" indent="0" algn="ctr">
              <a:buNone/>
            </a:pPr>
            <a:r>
              <a:rPr lang="en-US" altLang="zh-CN" sz="5400" dirty="0"/>
              <a:t>Backup</a:t>
            </a:r>
            <a:endParaRPr lang="zh-CN" altLang="en-US" sz="5400" dirty="0"/>
          </a:p>
        </p:txBody>
      </p:sp>
    </p:spTree>
    <p:extLst>
      <p:ext uri="{BB962C8B-B14F-4D97-AF65-F5344CB8AC3E}">
        <p14:creationId xmlns:p14="http://schemas.microsoft.com/office/powerpoint/2010/main" val="39221188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37183-296F-4A8B-8AC1-7E0837F18AC5}"/>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DB02C232-3801-4831-ACC5-0788F1BCC9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1866" y="1018597"/>
            <a:ext cx="6766984" cy="5075238"/>
          </a:xfrm>
        </p:spPr>
      </p:pic>
    </p:spTree>
    <p:extLst>
      <p:ext uri="{BB962C8B-B14F-4D97-AF65-F5344CB8AC3E}">
        <p14:creationId xmlns:p14="http://schemas.microsoft.com/office/powerpoint/2010/main" val="3708362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508FDC-3B6C-4A84-AF82-ADD0853AFBC8}"/>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6526E0DD-177E-44EB-872A-27FD8A8C59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3547" y="1092654"/>
            <a:ext cx="6724199" cy="5043150"/>
          </a:xfrm>
        </p:spPr>
      </p:pic>
    </p:spTree>
    <p:extLst>
      <p:ext uri="{BB962C8B-B14F-4D97-AF65-F5344CB8AC3E}">
        <p14:creationId xmlns:p14="http://schemas.microsoft.com/office/powerpoint/2010/main" val="282045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234263-322F-4A22-A83F-1533783D9D44}"/>
              </a:ext>
            </a:extLst>
          </p:cNvPr>
          <p:cNvSpPr>
            <a:spLocks noGrp="1"/>
          </p:cNvSpPr>
          <p:nvPr>
            <p:ph type="title"/>
          </p:nvPr>
        </p:nvSpPr>
        <p:spPr/>
        <p:txBody>
          <a:bodyPr/>
          <a:lstStyle/>
          <a:p>
            <a:r>
              <a:rPr lang="en-US" altLang="zh-CN" dirty="0"/>
              <a:t>ICO </a:t>
            </a:r>
            <a:r>
              <a:rPr lang="zh-CN" altLang="en-US" dirty="0"/>
              <a:t>的募资金额和项目数量断崖式下跌</a:t>
            </a:r>
          </a:p>
        </p:txBody>
      </p:sp>
      <p:pic>
        <p:nvPicPr>
          <p:cNvPr id="4" name="图片 3" descr="图片1">
            <a:extLst>
              <a:ext uri="{FF2B5EF4-FFF2-40B4-BE49-F238E27FC236}">
                <a16:creationId xmlns:a16="http://schemas.microsoft.com/office/drawing/2014/main" id="{581AF54F-96F2-4E02-862C-5EA6450E87E8}"/>
              </a:ext>
            </a:extLst>
          </p:cNvPr>
          <p:cNvPicPr>
            <a:picLocks noChangeAspect="1"/>
          </p:cNvPicPr>
          <p:nvPr/>
        </p:nvPicPr>
        <p:blipFill>
          <a:blip r:embed="rId2"/>
          <a:stretch>
            <a:fillRect/>
          </a:stretch>
        </p:blipFill>
        <p:spPr>
          <a:xfrm>
            <a:off x="1556084" y="927417"/>
            <a:ext cx="8101330" cy="5003165"/>
          </a:xfrm>
          <a:prstGeom prst="rect">
            <a:avLst/>
          </a:prstGeom>
        </p:spPr>
      </p:pic>
    </p:spTree>
    <p:extLst>
      <p:ext uri="{BB962C8B-B14F-4D97-AF65-F5344CB8AC3E}">
        <p14:creationId xmlns:p14="http://schemas.microsoft.com/office/powerpoint/2010/main" val="8922467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AEDF66-00F0-4347-B2F4-820E5C5164D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FEBBE4E1-A35E-4047-AB83-12182D3FB5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1866" y="1068474"/>
            <a:ext cx="7198437" cy="5398828"/>
          </a:xfrm>
        </p:spPr>
      </p:pic>
    </p:spTree>
    <p:extLst>
      <p:ext uri="{BB962C8B-B14F-4D97-AF65-F5344CB8AC3E}">
        <p14:creationId xmlns:p14="http://schemas.microsoft.com/office/powerpoint/2010/main" val="23064659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2984F2-2C0C-47C8-8938-ACD6DA5C7076}"/>
              </a:ext>
            </a:extLst>
          </p:cNvPr>
          <p:cNvSpPr>
            <a:spLocks noGrp="1"/>
          </p:cNvSpPr>
          <p:nvPr>
            <p:ph type="title"/>
          </p:nvPr>
        </p:nvSpPr>
        <p:spPr/>
        <p:txBody>
          <a:bodyPr/>
          <a:lstStyle/>
          <a:p>
            <a:r>
              <a:rPr lang="en-US" altLang="zh-CN" dirty="0" err="1"/>
              <a:t>tZero</a:t>
            </a:r>
            <a:r>
              <a:rPr lang="en-US" altLang="zh-CN" dirty="0"/>
              <a:t> </a:t>
            </a:r>
            <a:r>
              <a:rPr lang="zh-CN" altLang="en-US" dirty="0"/>
              <a:t>的生态</a:t>
            </a:r>
          </a:p>
        </p:txBody>
      </p:sp>
      <p:pic>
        <p:nvPicPr>
          <p:cNvPr id="5" name="内容占位符 4">
            <a:extLst>
              <a:ext uri="{FF2B5EF4-FFF2-40B4-BE49-F238E27FC236}">
                <a16:creationId xmlns:a16="http://schemas.microsoft.com/office/drawing/2014/main" id="{E604BD47-8F8B-470D-B793-B275E2719A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7861" y="1117069"/>
            <a:ext cx="6766984" cy="5075238"/>
          </a:xfrm>
        </p:spPr>
      </p:pic>
    </p:spTree>
    <p:extLst>
      <p:ext uri="{BB962C8B-B14F-4D97-AF65-F5344CB8AC3E}">
        <p14:creationId xmlns:p14="http://schemas.microsoft.com/office/powerpoint/2010/main" val="8340191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636302-2E12-4777-BD73-E6EDD60B553F}"/>
              </a:ext>
            </a:extLst>
          </p:cNvPr>
          <p:cNvSpPr>
            <a:spLocks noGrp="1"/>
          </p:cNvSpPr>
          <p:nvPr>
            <p:ph type="title"/>
          </p:nvPr>
        </p:nvSpPr>
        <p:spPr/>
        <p:txBody>
          <a:bodyPr/>
          <a:lstStyle/>
          <a:p>
            <a:r>
              <a:rPr lang="en-US" altLang="zh-CN" dirty="0"/>
              <a:t>Security Token </a:t>
            </a:r>
            <a:r>
              <a:rPr lang="zh-CN" altLang="en-US" dirty="0"/>
              <a:t>的特点</a:t>
            </a:r>
          </a:p>
        </p:txBody>
      </p:sp>
      <p:pic>
        <p:nvPicPr>
          <p:cNvPr id="5" name="内容占位符 4">
            <a:extLst>
              <a:ext uri="{FF2B5EF4-FFF2-40B4-BE49-F238E27FC236}">
                <a16:creationId xmlns:a16="http://schemas.microsoft.com/office/drawing/2014/main" id="{56898FD6-3E75-49F8-A96E-659006907E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0123" y="1145532"/>
            <a:ext cx="6766984" cy="5075238"/>
          </a:xfrm>
        </p:spPr>
      </p:pic>
    </p:spTree>
    <p:extLst>
      <p:ext uri="{BB962C8B-B14F-4D97-AF65-F5344CB8AC3E}">
        <p14:creationId xmlns:p14="http://schemas.microsoft.com/office/powerpoint/2010/main" val="918813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0966AF-94C8-4C81-A653-502FFB0CCD8E}"/>
              </a:ext>
            </a:extLst>
          </p:cNvPr>
          <p:cNvSpPr>
            <a:spLocks noGrp="1"/>
          </p:cNvSpPr>
          <p:nvPr>
            <p:ph type="title"/>
          </p:nvPr>
        </p:nvSpPr>
        <p:spPr/>
        <p:txBody>
          <a:bodyPr/>
          <a:lstStyle/>
          <a:p>
            <a:r>
              <a:rPr lang="zh-CN" altLang="en-US" dirty="0"/>
              <a:t>针对 </a:t>
            </a:r>
            <a:r>
              <a:rPr lang="en-US" altLang="zh-CN" dirty="0"/>
              <a:t>STO </a:t>
            </a:r>
            <a:r>
              <a:rPr lang="zh-CN" altLang="en-US" dirty="0"/>
              <a:t>各国监管态度</a:t>
            </a:r>
          </a:p>
        </p:txBody>
      </p:sp>
      <p:pic>
        <p:nvPicPr>
          <p:cNvPr id="5" name="内容占位符 4">
            <a:extLst>
              <a:ext uri="{FF2B5EF4-FFF2-40B4-BE49-F238E27FC236}">
                <a16:creationId xmlns:a16="http://schemas.microsoft.com/office/drawing/2014/main" id="{26555662-E7F5-42C4-9D21-8902BF0D36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9309" y="968720"/>
            <a:ext cx="7013382" cy="5260037"/>
          </a:xfrm>
        </p:spPr>
      </p:pic>
    </p:spTree>
    <p:extLst>
      <p:ext uri="{BB962C8B-B14F-4D97-AF65-F5344CB8AC3E}">
        <p14:creationId xmlns:p14="http://schemas.microsoft.com/office/powerpoint/2010/main" val="20595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DF82BC-9256-4697-8926-22FEEF64C8B6}"/>
              </a:ext>
            </a:extLst>
          </p:cNvPr>
          <p:cNvSpPr>
            <a:spLocks noGrp="1"/>
          </p:cNvSpPr>
          <p:nvPr>
            <p:ph type="title"/>
          </p:nvPr>
        </p:nvSpPr>
        <p:spPr/>
        <p:txBody>
          <a:bodyPr/>
          <a:lstStyle/>
          <a:p>
            <a:r>
              <a:rPr lang="en-US" altLang="zh-CN" dirty="0"/>
              <a:t>ICO </a:t>
            </a:r>
            <a:r>
              <a:rPr lang="zh-CN" altLang="en-US" dirty="0"/>
              <a:t>和 </a:t>
            </a:r>
            <a:r>
              <a:rPr lang="en-US" altLang="zh-CN" dirty="0"/>
              <a:t>STO </a:t>
            </a:r>
            <a:r>
              <a:rPr lang="zh-CN" altLang="en-US" dirty="0"/>
              <a:t>对比</a:t>
            </a:r>
          </a:p>
        </p:txBody>
      </p:sp>
      <p:sp>
        <p:nvSpPr>
          <p:cNvPr id="3" name="内容占位符 2">
            <a:extLst>
              <a:ext uri="{FF2B5EF4-FFF2-40B4-BE49-F238E27FC236}">
                <a16:creationId xmlns:a16="http://schemas.microsoft.com/office/drawing/2014/main" id="{F88CEDA2-27C8-4FAC-8CB4-CD6328879E35}"/>
              </a:ext>
            </a:extLst>
          </p:cNvPr>
          <p:cNvSpPr>
            <a:spLocks noGrp="1"/>
          </p:cNvSpPr>
          <p:nvPr>
            <p:ph idx="1"/>
          </p:nvPr>
        </p:nvSpPr>
        <p:spPr>
          <a:xfrm>
            <a:off x="838200" y="1101777"/>
            <a:ext cx="10515600" cy="1205994"/>
          </a:xfrm>
        </p:spPr>
        <p:txBody>
          <a:bodyPr>
            <a:normAutofit lnSpcReduction="10000"/>
          </a:bodyPr>
          <a:lstStyle/>
          <a:p>
            <a:r>
              <a:rPr lang="en-US" altLang="zh-CN" b="1" dirty="0"/>
              <a:t>Tokenization is the process of converting rights of any asset into a digital token on a blockchain and issuing the same to the public.</a:t>
            </a:r>
            <a:endParaRPr lang="zh-CN" altLang="en-US" dirty="0"/>
          </a:p>
        </p:txBody>
      </p:sp>
      <p:pic>
        <p:nvPicPr>
          <p:cNvPr id="4098" name="Picture 2" descr="Legal: security token trend">
            <a:extLst>
              <a:ext uri="{FF2B5EF4-FFF2-40B4-BE49-F238E27FC236}">
                <a16:creationId xmlns:a16="http://schemas.microsoft.com/office/drawing/2014/main" id="{3E876051-DD05-4F6B-9902-7126BE490C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0" y="2426495"/>
            <a:ext cx="6667500" cy="3750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4927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DA0C78-45D9-41C3-9AA3-1B26A0443B8B}"/>
              </a:ext>
            </a:extLst>
          </p:cNvPr>
          <p:cNvSpPr>
            <a:spLocks noGrp="1"/>
          </p:cNvSpPr>
          <p:nvPr>
            <p:ph type="title"/>
          </p:nvPr>
        </p:nvSpPr>
        <p:spPr/>
        <p:txBody>
          <a:bodyPr/>
          <a:lstStyle/>
          <a:p>
            <a:r>
              <a:rPr lang="zh-CN" altLang="en-US" dirty="0"/>
              <a:t>案例一：某线下钢琴培训设备</a:t>
            </a:r>
          </a:p>
        </p:txBody>
      </p:sp>
      <p:sp>
        <p:nvSpPr>
          <p:cNvPr id="3" name="内容占位符 2">
            <a:extLst>
              <a:ext uri="{FF2B5EF4-FFF2-40B4-BE49-F238E27FC236}">
                <a16:creationId xmlns:a16="http://schemas.microsoft.com/office/drawing/2014/main" id="{56E6769F-5704-4685-8B33-D5CED7D77CB2}"/>
              </a:ext>
            </a:extLst>
          </p:cNvPr>
          <p:cNvSpPr>
            <a:spLocks noGrp="1"/>
          </p:cNvSpPr>
          <p:nvPr>
            <p:ph idx="1"/>
          </p:nvPr>
        </p:nvSpPr>
        <p:spPr>
          <a:xfrm>
            <a:off x="2207078" y="1030514"/>
            <a:ext cx="6719208" cy="1286515"/>
          </a:xfrm>
        </p:spPr>
        <p:txBody>
          <a:bodyPr>
            <a:normAutofit fontScale="85000" lnSpcReduction="20000"/>
          </a:bodyPr>
          <a:lstStyle/>
          <a:p>
            <a:pPr marL="0" indent="0" algn="ctr">
              <a:lnSpc>
                <a:spcPct val="170000"/>
              </a:lnSpc>
              <a:buNone/>
            </a:pPr>
            <a:r>
              <a:rPr lang="zh-CN" altLang="en-US" dirty="0"/>
              <a:t>通证化资产项目：某线下钢琴培训机构</a:t>
            </a:r>
            <a:endParaRPr lang="en-US" altLang="zh-CN" dirty="0"/>
          </a:p>
          <a:p>
            <a:pPr marL="0" indent="0" algn="ctr">
              <a:lnSpc>
                <a:spcPct val="170000"/>
              </a:lnSpc>
              <a:buNone/>
            </a:pPr>
            <a:r>
              <a:rPr lang="en-US" altLang="zh-CN" dirty="0"/>
              <a:t>2017</a:t>
            </a:r>
            <a:r>
              <a:rPr lang="zh-CN" altLang="en-US" dirty="0"/>
              <a:t>年成立，拥有</a:t>
            </a:r>
            <a:r>
              <a:rPr lang="en-US" altLang="zh-CN" dirty="0"/>
              <a:t>10</a:t>
            </a:r>
            <a:r>
              <a:rPr lang="zh-CN" altLang="en-US" dirty="0"/>
              <a:t>家线下店</a:t>
            </a:r>
          </a:p>
        </p:txBody>
      </p:sp>
      <p:pic>
        <p:nvPicPr>
          <p:cNvPr id="5" name="图片 4">
            <a:extLst>
              <a:ext uri="{FF2B5EF4-FFF2-40B4-BE49-F238E27FC236}">
                <a16:creationId xmlns:a16="http://schemas.microsoft.com/office/drawing/2014/main" id="{1B277F7C-37F7-4FB4-9724-F8ADFD2DE2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0131" y="3156833"/>
            <a:ext cx="2519501" cy="1879627"/>
          </a:xfrm>
          <a:prstGeom prst="rect">
            <a:avLst/>
          </a:prstGeom>
        </p:spPr>
      </p:pic>
      <p:pic>
        <p:nvPicPr>
          <p:cNvPr id="9" name="图片 8">
            <a:extLst>
              <a:ext uri="{FF2B5EF4-FFF2-40B4-BE49-F238E27FC236}">
                <a16:creationId xmlns:a16="http://schemas.microsoft.com/office/drawing/2014/main" id="{57451D27-B2D6-4100-BA0D-BFCC9EAE1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4850" y="3135087"/>
            <a:ext cx="3020244" cy="1948545"/>
          </a:xfrm>
          <a:prstGeom prst="rect">
            <a:avLst/>
          </a:prstGeom>
        </p:spPr>
      </p:pic>
    </p:spTree>
    <p:extLst>
      <p:ext uri="{BB962C8B-B14F-4D97-AF65-F5344CB8AC3E}">
        <p14:creationId xmlns:p14="http://schemas.microsoft.com/office/powerpoint/2010/main" val="34054615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19BBEA-366A-4755-B359-370CAEB5E711}"/>
              </a:ext>
            </a:extLst>
          </p:cNvPr>
          <p:cNvSpPr>
            <a:spLocks noGrp="1"/>
          </p:cNvSpPr>
          <p:nvPr>
            <p:ph type="title"/>
          </p:nvPr>
        </p:nvSpPr>
        <p:spPr/>
        <p:txBody>
          <a:bodyPr/>
          <a:lstStyle/>
          <a:p>
            <a:r>
              <a:rPr lang="en-US" altLang="zh-CN" dirty="0"/>
              <a:t>ERC 1400</a:t>
            </a:r>
            <a:r>
              <a:rPr lang="zh-CN" altLang="en-US" dirty="0"/>
              <a:t>协议标准</a:t>
            </a:r>
          </a:p>
        </p:txBody>
      </p:sp>
      <p:sp>
        <p:nvSpPr>
          <p:cNvPr id="3" name="内容占位符 2">
            <a:extLst>
              <a:ext uri="{FF2B5EF4-FFF2-40B4-BE49-F238E27FC236}">
                <a16:creationId xmlns:a16="http://schemas.microsoft.com/office/drawing/2014/main" id="{933DA2AF-A988-43F2-AF67-54F6AB26482E}"/>
              </a:ext>
            </a:extLst>
          </p:cNvPr>
          <p:cNvSpPr>
            <a:spLocks noGrp="1"/>
          </p:cNvSpPr>
          <p:nvPr>
            <p:ph idx="1"/>
          </p:nvPr>
        </p:nvSpPr>
        <p:spPr/>
        <p:txBody>
          <a:bodyPr>
            <a:normAutofit fontScale="92500" lnSpcReduction="20000"/>
          </a:bodyPr>
          <a:lstStyle/>
          <a:p>
            <a:r>
              <a:rPr lang="en-US" altLang="zh-CN" sz="1600" dirty="0"/>
              <a:t>MUST have a standard interface to query if a transfer would be successful and return a reason for failure.</a:t>
            </a:r>
          </a:p>
          <a:p>
            <a:r>
              <a:rPr lang="zh-CN" altLang="en-US" sz="1600" b="1" dirty="0">
                <a:solidFill>
                  <a:schemeClr val="accent2"/>
                </a:solidFill>
              </a:rPr>
              <a:t>必须有第三方调用接口，可以查询转账是否成功，如果失败，返回失败的原因。</a:t>
            </a:r>
            <a:endParaRPr lang="en-US" altLang="zh-CN" sz="1600" b="1" dirty="0">
              <a:solidFill>
                <a:schemeClr val="accent2"/>
              </a:solidFill>
            </a:endParaRPr>
          </a:p>
          <a:p>
            <a:r>
              <a:rPr lang="en-US" altLang="zh-CN" sz="1600" dirty="0"/>
              <a:t>MUST be able to perform forced transfer for legal action or fund recovery.</a:t>
            </a:r>
          </a:p>
          <a:p>
            <a:r>
              <a:rPr lang="zh-CN" altLang="en-US" sz="1600" b="1" dirty="0">
                <a:solidFill>
                  <a:schemeClr val="accent2"/>
                </a:solidFill>
              </a:rPr>
              <a:t>在法律允许的情况下，必须可以强制执行转账。</a:t>
            </a:r>
            <a:endParaRPr lang="en-US" altLang="zh-CN" sz="1600" b="1" dirty="0">
              <a:solidFill>
                <a:schemeClr val="accent2"/>
              </a:solidFill>
            </a:endParaRPr>
          </a:p>
          <a:p>
            <a:r>
              <a:rPr lang="en-US" altLang="zh-CN" sz="1600" dirty="0"/>
              <a:t>MUST emit standard events for issuance and redemption.</a:t>
            </a:r>
          </a:p>
          <a:p>
            <a:r>
              <a:rPr lang="zh-CN" altLang="en-US" sz="1600" b="1" dirty="0">
                <a:solidFill>
                  <a:schemeClr val="accent2"/>
                </a:solidFill>
              </a:rPr>
              <a:t>必须对发行和赎回设置标准。</a:t>
            </a:r>
            <a:endParaRPr lang="en-US" altLang="zh-CN" sz="1600" b="1" dirty="0">
              <a:solidFill>
                <a:schemeClr val="accent2"/>
              </a:solidFill>
            </a:endParaRPr>
          </a:p>
          <a:p>
            <a:r>
              <a:rPr lang="en-US" altLang="zh-CN" sz="1600" dirty="0"/>
              <a:t>MUST be able to attach metadata to a subset of a token holder's balance such as special shareholder rights or data for transfer restrictions.</a:t>
            </a:r>
          </a:p>
          <a:p>
            <a:r>
              <a:rPr lang="zh-CN" altLang="en-US" sz="1600" b="1" dirty="0">
                <a:solidFill>
                  <a:schemeClr val="accent2"/>
                </a:solidFill>
              </a:rPr>
              <a:t>必须为一个持币人的部分余额设置一个附加的元数据，比如股东的特别权力或者转账限制等。</a:t>
            </a:r>
            <a:endParaRPr lang="en-US" altLang="zh-CN" sz="1600" b="1" dirty="0">
              <a:solidFill>
                <a:schemeClr val="accent2"/>
              </a:solidFill>
            </a:endParaRPr>
          </a:p>
          <a:p>
            <a:r>
              <a:rPr lang="en-US" altLang="zh-CN" sz="1600" dirty="0"/>
              <a:t>MUST be able to modify metadata at time of transfer based on off-chain data, on-chain data and the parameters of the transfer.</a:t>
            </a:r>
          </a:p>
          <a:p>
            <a:r>
              <a:rPr lang="zh-CN" altLang="en-US" sz="1600" b="1" dirty="0">
                <a:solidFill>
                  <a:schemeClr val="accent2"/>
                </a:solidFill>
              </a:rPr>
              <a:t>必须可以根据链外数据、链上数据和传输参数在转账时修改元数据。</a:t>
            </a:r>
            <a:endParaRPr lang="en-US" altLang="zh-CN" sz="1600" b="1" dirty="0">
              <a:solidFill>
                <a:schemeClr val="accent2"/>
              </a:solidFill>
            </a:endParaRPr>
          </a:p>
          <a:p>
            <a:r>
              <a:rPr lang="en-US" altLang="zh-CN" sz="1600" dirty="0"/>
              <a:t>MAY require signed data to be passed into a transfer transaction in order to validate it on-chain.</a:t>
            </a:r>
          </a:p>
          <a:p>
            <a:r>
              <a:rPr lang="zh-CN" altLang="en-US" sz="1600" b="1" dirty="0">
                <a:solidFill>
                  <a:schemeClr val="accent2"/>
                </a:solidFill>
              </a:rPr>
              <a:t>为了实现链上数据的验证，可以要求签名的数据被传输到转账交易中。</a:t>
            </a:r>
            <a:endParaRPr lang="en-US" altLang="zh-CN" sz="1600" b="1" dirty="0">
              <a:solidFill>
                <a:schemeClr val="accent2"/>
              </a:solidFill>
            </a:endParaRPr>
          </a:p>
          <a:p>
            <a:r>
              <a:rPr lang="en-US" altLang="zh-CN" sz="1600" dirty="0">
                <a:solidFill>
                  <a:srgbClr val="FF0000"/>
                </a:solidFill>
              </a:rPr>
              <a:t>SHOULD NOT restrict the range of asset classes across jurisdictions which can be represented.</a:t>
            </a:r>
          </a:p>
          <a:p>
            <a:r>
              <a:rPr lang="zh-CN" altLang="en-US" sz="1600" b="1" dirty="0">
                <a:solidFill>
                  <a:schemeClr val="accent2"/>
                </a:solidFill>
              </a:rPr>
              <a:t>不应该限制资产的类别。</a:t>
            </a:r>
            <a:endParaRPr lang="en-US" altLang="zh-CN" sz="1600" b="1" dirty="0">
              <a:solidFill>
                <a:schemeClr val="accent2"/>
              </a:solidFill>
            </a:endParaRPr>
          </a:p>
          <a:p>
            <a:r>
              <a:rPr lang="en-US" altLang="zh-CN" sz="1600" dirty="0"/>
              <a:t>SHOULD be ERC20 and ERC777 compatible.</a:t>
            </a:r>
          </a:p>
          <a:p>
            <a:r>
              <a:rPr lang="zh-CN" altLang="en-US" sz="1600" b="1" dirty="0">
                <a:solidFill>
                  <a:schemeClr val="accent2"/>
                </a:solidFill>
              </a:rPr>
              <a:t>应该与 </a:t>
            </a:r>
            <a:r>
              <a:rPr lang="en-US" altLang="zh-CN" sz="1600" b="1" dirty="0">
                <a:solidFill>
                  <a:schemeClr val="accent2"/>
                </a:solidFill>
              </a:rPr>
              <a:t>ERC 20 </a:t>
            </a:r>
            <a:r>
              <a:rPr lang="zh-CN" altLang="en-US" sz="1600" b="1" dirty="0">
                <a:solidFill>
                  <a:schemeClr val="accent2"/>
                </a:solidFill>
              </a:rPr>
              <a:t>和 </a:t>
            </a:r>
            <a:r>
              <a:rPr lang="en-US" altLang="zh-CN" sz="1600" b="1" dirty="0">
                <a:solidFill>
                  <a:schemeClr val="accent2"/>
                </a:solidFill>
              </a:rPr>
              <a:t>ERC 777 </a:t>
            </a:r>
            <a:r>
              <a:rPr lang="zh-CN" altLang="en-US" sz="1600" b="1" dirty="0">
                <a:solidFill>
                  <a:schemeClr val="accent2"/>
                </a:solidFill>
              </a:rPr>
              <a:t>协议兼容。</a:t>
            </a:r>
          </a:p>
        </p:txBody>
      </p:sp>
    </p:spTree>
    <p:extLst>
      <p:ext uri="{BB962C8B-B14F-4D97-AF65-F5344CB8AC3E}">
        <p14:creationId xmlns:p14="http://schemas.microsoft.com/office/powerpoint/2010/main" val="36562123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3C3C01-57DC-46DB-8300-6BDD78FEA0F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F532508-6564-4557-BE63-031EBE47FE01}"/>
              </a:ext>
            </a:extLst>
          </p:cNvPr>
          <p:cNvSpPr>
            <a:spLocks noGrp="1"/>
          </p:cNvSpPr>
          <p:nvPr>
            <p:ph idx="1"/>
          </p:nvPr>
        </p:nvSpPr>
        <p:spPr/>
        <p:txBody>
          <a:bodyPr>
            <a:normAutofit lnSpcReduction="10000"/>
          </a:bodyPr>
          <a:lstStyle/>
          <a:p>
            <a:r>
              <a:rPr lang="en-US" altLang="zh-CN" dirty="0"/>
              <a:t>Later on in June 2018, the crypto world was pleasantly surprised when the William Hinman, Director for the Division of Corporation Finance of the U.S. Securities and Exchange Commission (the “SEC”) commented on mutability of token treatment, clarifying that tokens classified as securities when they were sold initially for capital raising purposes can later be viewed as non-securities under certain circumstances, particularly if:</a:t>
            </a:r>
          </a:p>
          <a:p>
            <a:endParaRPr lang="en-US" altLang="zh-CN" dirty="0"/>
          </a:p>
          <a:p>
            <a:r>
              <a:rPr lang="en-US" altLang="zh-CN" dirty="0"/>
              <a:t>(a) “the network on which the token or coin is to function is sufficiently decentralized” and;</a:t>
            </a:r>
          </a:p>
          <a:p>
            <a:endParaRPr lang="en-US" altLang="zh-CN" dirty="0"/>
          </a:p>
          <a:p>
            <a:r>
              <a:rPr lang="en-US" altLang="zh-CN" dirty="0"/>
              <a:t>(b) “purchasers would no longer reasonably expect a person or group to carry out essential managerial or entrepreneurial efforts”.</a:t>
            </a:r>
            <a:endParaRPr lang="zh-CN" altLang="en-US" dirty="0"/>
          </a:p>
        </p:txBody>
      </p:sp>
    </p:spTree>
    <p:extLst>
      <p:ext uri="{BB962C8B-B14F-4D97-AF65-F5344CB8AC3E}">
        <p14:creationId xmlns:p14="http://schemas.microsoft.com/office/powerpoint/2010/main" val="2227945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C2DA89-91BF-42FC-9A62-27BDA692A89F}"/>
              </a:ext>
            </a:extLst>
          </p:cNvPr>
          <p:cNvSpPr>
            <a:spLocks noGrp="1"/>
          </p:cNvSpPr>
          <p:nvPr>
            <p:ph type="title"/>
          </p:nvPr>
        </p:nvSpPr>
        <p:spPr/>
        <p:txBody>
          <a:bodyPr/>
          <a:lstStyle/>
          <a:p>
            <a:r>
              <a:rPr lang="en-US" altLang="zh-CN" dirty="0"/>
              <a:t>ICO</a:t>
            </a:r>
            <a:r>
              <a:rPr lang="zh-CN" altLang="en-US" dirty="0"/>
              <a:t>市场停滞的主要原因：缺乏监管</a:t>
            </a:r>
          </a:p>
        </p:txBody>
      </p:sp>
      <p:sp>
        <p:nvSpPr>
          <p:cNvPr id="3" name="内容占位符 2">
            <a:extLst>
              <a:ext uri="{FF2B5EF4-FFF2-40B4-BE49-F238E27FC236}">
                <a16:creationId xmlns:a16="http://schemas.microsoft.com/office/drawing/2014/main" id="{EA6CD60F-02D6-4B35-A324-F47ED0C38179}"/>
              </a:ext>
            </a:extLst>
          </p:cNvPr>
          <p:cNvSpPr>
            <a:spLocks noGrp="1"/>
          </p:cNvSpPr>
          <p:nvPr>
            <p:ph idx="1"/>
          </p:nvPr>
        </p:nvSpPr>
        <p:spPr>
          <a:xfrm>
            <a:off x="838200" y="1256522"/>
            <a:ext cx="10515600" cy="5075186"/>
          </a:xfrm>
        </p:spPr>
        <p:txBody>
          <a:bodyPr>
            <a:normAutofit/>
          </a:bodyPr>
          <a:lstStyle/>
          <a:p>
            <a:pPr marL="0" indent="0">
              <a:lnSpc>
                <a:spcPct val="200000"/>
              </a:lnSpc>
              <a:buNone/>
            </a:pPr>
            <a:r>
              <a:rPr lang="zh-CN" altLang="en-US" sz="2000" dirty="0"/>
              <a:t>因为没有具体的监管措施，导致：</a:t>
            </a:r>
            <a:endParaRPr lang="en-US" altLang="zh-CN" sz="2000" dirty="0"/>
          </a:p>
          <a:p>
            <a:pPr lvl="2">
              <a:lnSpc>
                <a:spcPct val="200000"/>
              </a:lnSpc>
            </a:pPr>
            <a:r>
              <a:rPr lang="zh-CN" altLang="en-US" sz="2400" dirty="0"/>
              <a:t>个人投资者的自身权益无法得到保护</a:t>
            </a:r>
            <a:endParaRPr lang="en-US" altLang="zh-CN" sz="2400" dirty="0"/>
          </a:p>
          <a:p>
            <a:pPr lvl="2">
              <a:lnSpc>
                <a:spcPct val="200000"/>
              </a:lnSpc>
            </a:pPr>
            <a:r>
              <a:rPr lang="zh-CN" altLang="en-US" sz="2400" dirty="0"/>
              <a:t>项目方的作恶成本极低</a:t>
            </a:r>
            <a:endParaRPr lang="en-US" altLang="zh-CN" sz="2400" dirty="0"/>
          </a:p>
          <a:p>
            <a:pPr lvl="2">
              <a:lnSpc>
                <a:spcPct val="200000"/>
              </a:lnSpc>
            </a:pPr>
            <a:r>
              <a:rPr lang="zh-CN" altLang="en-US" sz="2400" dirty="0"/>
              <a:t>交易所信息极不透明、割韭菜、拔网线，无公信力</a:t>
            </a:r>
            <a:endParaRPr lang="en-US" altLang="zh-CN" sz="2400" dirty="0"/>
          </a:p>
          <a:p>
            <a:pPr lvl="2">
              <a:lnSpc>
                <a:spcPct val="200000"/>
              </a:lnSpc>
            </a:pPr>
            <a:r>
              <a:rPr lang="zh-CN" altLang="en-US" sz="2400" dirty="0"/>
              <a:t>投资基金联合项目方割韭菜</a:t>
            </a:r>
            <a:endParaRPr lang="en-US" altLang="zh-CN" sz="2400" dirty="0"/>
          </a:p>
          <a:p>
            <a:pPr marL="0" indent="0">
              <a:lnSpc>
                <a:spcPct val="200000"/>
              </a:lnSpc>
              <a:buNone/>
            </a:pPr>
            <a:endParaRPr lang="zh-CN" altLang="en-US" sz="2000" dirty="0"/>
          </a:p>
        </p:txBody>
      </p:sp>
    </p:spTree>
    <p:extLst>
      <p:ext uri="{BB962C8B-B14F-4D97-AF65-F5344CB8AC3E}">
        <p14:creationId xmlns:p14="http://schemas.microsoft.com/office/powerpoint/2010/main" val="2647730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6D944-2846-45C6-B398-548AEC2F2B4D}"/>
              </a:ext>
            </a:extLst>
          </p:cNvPr>
          <p:cNvSpPr>
            <a:spLocks noGrp="1"/>
          </p:cNvSpPr>
          <p:nvPr>
            <p:ph type="title"/>
          </p:nvPr>
        </p:nvSpPr>
        <p:spPr/>
        <p:txBody>
          <a:bodyPr/>
          <a:lstStyle/>
          <a:p>
            <a:r>
              <a:rPr lang="en-US" altLang="zh-CN" dirty="0"/>
              <a:t>ICO</a:t>
            </a:r>
            <a:r>
              <a:rPr lang="zh-CN" altLang="en-US" dirty="0"/>
              <a:t> 融资的合规将是大势所趋</a:t>
            </a:r>
          </a:p>
        </p:txBody>
      </p:sp>
      <p:sp>
        <p:nvSpPr>
          <p:cNvPr id="6" name="内容占位符 2">
            <a:extLst>
              <a:ext uri="{FF2B5EF4-FFF2-40B4-BE49-F238E27FC236}">
                <a16:creationId xmlns:a16="http://schemas.microsoft.com/office/drawing/2014/main" id="{CB8E8813-727C-4CAB-AF68-6A44B79250D6}"/>
              </a:ext>
            </a:extLst>
          </p:cNvPr>
          <p:cNvSpPr>
            <a:spLocks noGrp="1"/>
          </p:cNvSpPr>
          <p:nvPr>
            <p:ph idx="1"/>
          </p:nvPr>
        </p:nvSpPr>
        <p:spPr>
          <a:xfrm>
            <a:off x="633980" y="1585031"/>
            <a:ext cx="10018486" cy="3687937"/>
          </a:xfrm>
        </p:spPr>
        <p:txBody>
          <a:bodyPr>
            <a:normAutofit lnSpcReduction="10000"/>
          </a:bodyPr>
          <a:lstStyle/>
          <a:p>
            <a:pPr>
              <a:lnSpc>
                <a:spcPct val="150000"/>
              </a:lnSpc>
            </a:pPr>
            <a:r>
              <a:rPr lang="zh-CN" altLang="en-US" sz="2200" b="1" dirty="0">
                <a:solidFill>
                  <a:srgbClr val="4A9D61"/>
                </a:solidFill>
                <a:latin typeface="华文楷体" panose="02010600040101010101" pitchFamily="2" charset="-122"/>
                <a:ea typeface="华文楷体" panose="02010600040101010101" pitchFamily="2" charset="-122"/>
              </a:rPr>
              <a:t>场景</a:t>
            </a:r>
            <a:r>
              <a:rPr lang="en-US" altLang="zh-CN" sz="2200" b="1" dirty="0">
                <a:solidFill>
                  <a:srgbClr val="4A9D61"/>
                </a:solidFill>
                <a:latin typeface="华文楷体" panose="02010600040101010101" pitchFamily="2" charset="-122"/>
                <a:ea typeface="华文楷体" panose="02010600040101010101" pitchFamily="2" charset="-122"/>
              </a:rPr>
              <a:t>1</a:t>
            </a:r>
            <a:r>
              <a:rPr lang="zh-CN" altLang="en-US" sz="2200" b="1" dirty="0">
                <a:solidFill>
                  <a:srgbClr val="4A9D61"/>
                </a:solidFill>
                <a:latin typeface="华文楷体" panose="02010600040101010101" pitchFamily="2" charset="-122"/>
                <a:ea typeface="华文楷体" panose="02010600040101010101" pitchFamily="2" charset="-122"/>
              </a:rPr>
              <a:t>：</a:t>
            </a:r>
            <a:r>
              <a:rPr lang="zh-CN" altLang="en-US" sz="2200" dirty="0">
                <a:latin typeface="华文楷体" panose="02010600040101010101" pitchFamily="2" charset="-122"/>
                <a:ea typeface="华文楷体" panose="02010600040101010101" pitchFamily="2" charset="-122"/>
              </a:rPr>
              <a:t>某投资人用 </a:t>
            </a:r>
            <a:r>
              <a:rPr lang="en-US" altLang="zh-CN" sz="2200" dirty="0">
                <a:latin typeface="华文楷体" panose="02010600040101010101" pitchFamily="2" charset="-122"/>
                <a:ea typeface="华文楷体" panose="02010600040101010101" pitchFamily="2" charset="-122"/>
              </a:rPr>
              <a:t>200 </a:t>
            </a:r>
            <a:r>
              <a:rPr lang="zh-CN" altLang="en-US" sz="2200" dirty="0">
                <a:latin typeface="华文楷体" panose="02010600040101010101" pitchFamily="2" charset="-122"/>
                <a:ea typeface="华文楷体" panose="02010600040101010101" pitchFamily="2" charset="-122"/>
              </a:rPr>
              <a:t>个 </a:t>
            </a:r>
            <a:r>
              <a:rPr lang="en-US" altLang="zh-CN" sz="2200" dirty="0">
                <a:latin typeface="华文楷体" panose="02010600040101010101" pitchFamily="2" charset="-122"/>
                <a:ea typeface="华文楷体" panose="02010600040101010101" pitchFamily="2" charset="-122"/>
              </a:rPr>
              <a:t>BTC </a:t>
            </a:r>
            <a:r>
              <a:rPr lang="zh-CN" altLang="en-US" sz="2200" dirty="0">
                <a:latin typeface="华文楷体" panose="02010600040101010101" pitchFamily="2" charset="-122"/>
                <a:ea typeface="华文楷体" panose="02010600040101010101" pitchFamily="2" charset="-122"/>
              </a:rPr>
              <a:t>参与某 </a:t>
            </a:r>
            <a:r>
              <a:rPr lang="en-US" altLang="zh-CN" sz="2200" dirty="0">
                <a:latin typeface="华文楷体" panose="02010600040101010101" pitchFamily="2" charset="-122"/>
                <a:ea typeface="华文楷体" panose="02010600040101010101" pitchFamily="2" charset="-122"/>
              </a:rPr>
              <a:t>ICO </a:t>
            </a:r>
            <a:r>
              <a:rPr lang="zh-CN" altLang="en-US" sz="2200" dirty="0">
                <a:latin typeface="华文楷体" panose="02010600040101010101" pitchFamily="2" charset="-122"/>
                <a:ea typeface="华文楷体" panose="02010600040101010101" pitchFamily="2" charset="-122"/>
              </a:rPr>
              <a:t>项目的私募融资，获得了 </a:t>
            </a:r>
            <a:r>
              <a:rPr lang="en-US" altLang="zh-CN" sz="2200" dirty="0">
                <a:latin typeface="华文楷体" panose="02010600040101010101" pitchFamily="2" charset="-122"/>
                <a:ea typeface="华文楷体" panose="02010600040101010101" pitchFamily="2" charset="-122"/>
              </a:rPr>
              <a:t>20% </a:t>
            </a:r>
            <a:r>
              <a:rPr lang="zh-CN" altLang="en-US" sz="2200" dirty="0">
                <a:latin typeface="华文楷体" panose="02010600040101010101" pitchFamily="2" charset="-122"/>
                <a:ea typeface="华文楷体" panose="02010600040101010101" pitchFamily="2" charset="-122"/>
              </a:rPr>
              <a:t>的</a:t>
            </a:r>
            <a:r>
              <a:rPr lang="en-US" altLang="zh-CN" sz="2200" dirty="0">
                <a:latin typeface="华文楷体" panose="02010600040101010101" pitchFamily="2" charset="-122"/>
                <a:ea typeface="华文楷体" panose="02010600040101010101" pitchFamily="2" charset="-122"/>
              </a:rPr>
              <a:t>Token</a:t>
            </a:r>
            <a:r>
              <a:rPr lang="zh-CN" altLang="en-US" sz="2200" dirty="0">
                <a:latin typeface="华文楷体" panose="02010600040101010101" pitchFamily="2" charset="-122"/>
                <a:ea typeface="华文楷体" panose="02010600040101010101" pitchFamily="2" charset="-122"/>
              </a:rPr>
              <a:t>，创始人在收到的当天，就挪用了</a:t>
            </a:r>
            <a:r>
              <a:rPr lang="en-US" altLang="zh-CN" sz="2200" dirty="0">
                <a:latin typeface="华文楷体" panose="02010600040101010101" pitchFamily="2" charset="-122"/>
                <a:ea typeface="华文楷体" panose="02010600040101010101" pitchFamily="2" charset="-122"/>
              </a:rPr>
              <a:t>100 </a:t>
            </a:r>
            <a:r>
              <a:rPr lang="zh-CN" altLang="en-US" sz="2200" dirty="0">
                <a:latin typeface="华文楷体" panose="02010600040101010101" pitchFamily="2" charset="-122"/>
                <a:ea typeface="华文楷体" panose="02010600040101010101" pitchFamily="2" charset="-122"/>
              </a:rPr>
              <a:t>个 </a:t>
            </a:r>
            <a:r>
              <a:rPr lang="en-US" altLang="zh-CN" sz="2200" dirty="0">
                <a:latin typeface="华文楷体" panose="02010600040101010101" pitchFamily="2" charset="-122"/>
                <a:ea typeface="华文楷体" panose="02010600040101010101" pitchFamily="2" charset="-122"/>
              </a:rPr>
              <a:t>BTC </a:t>
            </a:r>
            <a:r>
              <a:rPr lang="zh-CN" altLang="en-US" sz="2200" dirty="0">
                <a:latin typeface="华文楷体" panose="02010600040101010101" pitchFamily="2" charset="-122"/>
                <a:ea typeface="华文楷体" panose="02010600040101010101" pitchFamily="2" charset="-122"/>
              </a:rPr>
              <a:t>偿还个人债务。投资人却毫不知情，如何维权？</a:t>
            </a:r>
          </a:p>
          <a:p>
            <a:pPr marL="0" indent="0">
              <a:lnSpc>
                <a:spcPct val="150000"/>
              </a:lnSpc>
              <a:buNone/>
            </a:pPr>
            <a:endParaRPr lang="en-US" altLang="zh-CN" sz="2200" dirty="0">
              <a:latin typeface="华文楷体" panose="02010600040101010101" pitchFamily="2" charset="-122"/>
              <a:ea typeface="华文楷体" panose="02010600040101010101" pitchFamily="2" charset="-122"/>
            </a:endParaRPr>
          </a:p>
          <a:p>
            <a:pPr>
              <a:lnSpc>
                <a:spcPct val="150000"/>
              </a:lnSpc>
            </a:pPr>
            <a:r>
              <a:rPr lang="zh-CN" altLang="en-US" sz="2200" b="1" dirty="0">
                <a:solidFill>
                  <a:srgbClr val="4A9D61"/>
                </a:solidFill>
                <a:latin typeface="华文楷体" panose="02010600040101010101" pitchFamily="2" charset="-122"/>
                <a:ea typeface="华文楷体" panose="02010600040101010101" pitchFamily="2" charset="-122"/>
              </a:rPr>
              <a:t>场景</a:t>
            </a:r>
            <a:r>
              <a:rPr lang="en-US" altLang="zh-CN" sz="2200" b="1" dirty="0">
                <a:solidFill>
                  <a:srgbClr val="4A9D61"/>
                </a:solidFill>
                <a:latin typeface="华文楷体" panose="02010600040101010101" pitchFamily="2" charset="-122"/>
                <a:ea typeface="华文楷体" panose="02010600040101010101" pitchFamily="2" charset="-122"/>
              </a:rPr>
              <a:t>2</a:t>
            </a:r>
            <a:r>
              <a:rPr lang="zh-CN" altLang="en-US" sz="2200" b="1" dirty="0">
                <a:solidFill>
                  <a:srgbClr val="4A9D61"/>
                </a:solidFill>
                <a:latin typeface="华文楷体" panose="02010600040101010101" pitchFamily="2" charset="-122"/>
                <a:ea typeface="华文楷体" panose="02010600040101010101" pitchFamily="2" charset="-122"/>
              </a:rPr>
              <a:t>：</a:t>
            </a:r>
            <a:r>
              <a:rPr lang="zh-CN" altLang="en-US" sz="2200" dirty="0">
                <a:latin typeface="华文楷体" panose="02010600040101010101" pitchFamily="2" charset="-122"/>
                <a:ea typeface="华文楷体" panose="02010600040101010101" pitchFamily="2" charset="-122"/>
              </a:rPr>
              <a:t>某投资人用 </a:t>
            </a:r>
            <a:r>
              <a:rPr lang="en-US" altLang="zh-CN" sz="2200" dirty="0">
                <a:latin typeface="华文楷体" panose="02010600040101010101" pitchFamily="2" charset="-122"/>
                <a:ea typeface="华文楷体" panose="02010600040101010101" pitchFamily="2" charset="-122"/>
              </a:rPr>
              <a:t>200 </a:t>
            </a:r>
            <a:r>
              <a:rPr lang="zh-CN" altLang="en-US" sz="2200" dirty="0">
                <a:latin typeface="华文楷体" panose="02010600040101010101" pitchFamily="2" charset="-122"/>
                <a:ea typeface="华文楷体" panose="02010600040101010101" pitchFamily="2" charset="-122"/>
              </a:rPr>
              <a:t>个 </a:t>
            </a:r>
            <a:r>
              <a:rPr lang="en-US" altLang="zh-CN" sz="2200" dirty="0">
                <a:latin typeface="华文楷体" panose="02010600040101010101" pitchFamily="2" charset="-122"/>
                <a:ea typeface="华文楷体" panose="02010600040101010101" pitchFamily="2" charset="-122"/>
              </a:rPr>
              <a:t>BTC </a:t>
            </a:r>
            <a:r>
              <a:rPr lang="zh-CN" altLang="en-US" sz="2200" dirty="0">
                <a:latin typeface="华文楷体" panose="02010600040101010101" pitchFamily="2" charset="-122"/>
                <a:ea typeface="华文楷体" panose="02010600040101010101" pitchFamily="2" charset="-122"/>
              </a:rPr>
              <a:t>获得了某 </a:t>
            </a:r>
            <a:r>
              <a:rPr lang="en-US" altLang="zh-CN" sz="2200" dirty="0">
                <a:latin typeface="华文楷体" panose="02010600040101010101" pitchFamily="2" charset="-122"/>
                <a:ea typeface="华文楷体" panose="02010600040101010101" pitchFamily="2" charset="-122"/>
              </a:rPr>
              <a:t>ICO </a:t>
            </a:r>
            <a:r>
              <a:rPr lang="zh-CN" altLang="en-US" sz="2200" dirty="0">
                <a:latin typeface="华文楷体" panose="02010600040101010101" pitchFamily="2" charset="-122"/>
                <a:ea typeface="华文楷体" panose="02010600040101010101" pitchFamily="2" charset="-122"/>
              </a:rPr>
              <a:t>项目公司 </a:t>
            </a:r>
            <a:r>
              <a:rPr lang="en-US" altLang="zh-CN" sz="2200" dirty="0">
                <a:latin typeface="华文楷体" panose="02010600040101010101" pitchFamily="2" charset="-122"/>
                <a:ea typeface="华文楷体" panose="02010600040101010101" pitchFamily="2" charset="-122"/>
              </a:rPr>
              <a:t>20% </a:t>
            </a:r>
            <a:r>
              <a:rPr lang="zh-CN" altLang="en-US" sz="2200" dirty="0">
                <a:latin typeface="华文楷体" panose="02010600040101010101" pitchFamily="2" charset="-122"/>
                <a:ea typeface="华文楷体" panose="02010600040101010101" pitchFamily="2" charset="-122"/>
              </a:rPr>
              <a:t>的股权，并约定了相应的股东权益，项目方在收到 </a:t>
            </a:r>
            <a:r>
              <a:rPr lang="en-US" altLang="zh-CN" sz="2200" dirty="0">
                <a:latin typeface="华文楷体" panose="02010600040101010101" pitchFamily="2" charset="-122"/>
                <a:ea typeface="华文楷体" panose="02010600040101010101" pitchFamily="2" charset="-122"/>
              </a:rPr>
              <a:t>200 </a:t>
            </a:r>
            <a:r>
              <a:rPr lang="zh-CN" altLang="en-US" sz="2200" dirty="0">
                <a:latin typeface="华文楷体" panose="02010600040101010101" pitchFamily="2" charset="-122"/>
                <a:ea typeface="华文楷体" panose="02010600040101010101" pitchFamily="2" charset="-122"/>
              </a:rPr>
              <a:t>个</a:t>
            </a:r>
            <a:r>
              <a:rPr lang="en-US" altLang="zh-CN" sz="2200" dirty="0">
                <a:latin typeface="华文楷体" panose="02010600040101010101" pitchFamily="2" charset="-122"/>
                <a:ea typeface="华文楷体" panose="02010600040101010101" pitchFamily="2" charset="-122"/>
              </a:rPr>
              <a:t>BTC</a:t>
            </a:r>
            <a:r>
              <a:rPr lang="zh-CN" altLang="en-US" sz="2200" dirty="0">
                <a:latin typeface="华文楷体" panose="02010600040101010101" pitchFamily="2" charset="-122"/>
                <a:ea typeface="华文楷体" panose="02010600040101010101" pitchFamily="2" charset="-122"/>
              </a:rPr>
              <a:t>后，否认此 </a:t>
            </a:r>
            <a:r>
              <a:rPr lang="en-US" altLang="zh-CN" sz="2200" dirty="0">
                <a:latin typeface="华文楷体" panose="02010600040101010101" pitchFamily="2" charset="-122"/>
                <a:ea typeface="华文楷体" panose="02010600040101010101" pitchFamily="2" charset="-122"/>
              </a:rPr>
              <a:t>Token Fund </a:t>
            </a:r>
            <a:r>
              <a:rPr lang="zh-CN" altLang="en-US" sz="2200" dirty="0">
                <a:latin typeface="华文楷体" panose="02010600040101010101" pitchFamily="2" charset="-122"/>
                <a:ea typeface="华文楷体" panose="02010600040101010101" pitchFamily="2" charset="-122"/>
              </a:rPr>
              <a:t>的投资及股东身份，不愿意做工商变更。</a:t>
            </a:r>
            <a:r>
              <a:rPr lang="en-US" altLang="zh-CN" sz="2200" dirty="0">
                <a:latin typeface="华文楷体" panose="02010600040101010101" pitchFamily="2" charset="-122"/>
                <a:ea typeface="华文楷体" panose="02010600040101010101" pitchFamily="2" charset="-122"/>
              </a:rPr>
              <a:t>Token Fund </a:t>
            </a:r>
            <a:r>
              <a:rPr lang="zh-CN" altLang="en-US" sz="2200" dirty="0">
                <a:latin typeface="华文楷体" panose="02010600040101010101" pitchFamily="2" charset="-122"/>
                <a:ea typeface="华文楷体" panose="02010600040101010101" pitchFamily="2" charset="-122"/>
              </a:rPr>
              <a:t>能用法律维权、要回股份吗？</a:t>
            </a:r>
          </a:p>
          <a:p>
            <a:pPr>
              <a:lnSpc>
                <a:spcPct val="150000"/>
              </a:lnSpc>
            </a:pPr>
            <a:endParaRPr lang="zh-CN" altLang="en-US" sz="22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15389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081446A-4EBE-4D17-A3D9-948CBB7A6794}"/>
              </a:ext>
            </a:extLst>
          </p:cNvPr>
          <p:cNvSpPr txBox="1"/>
          <p:nvPr/>
        </p:nvSpPr>
        <p:spPr>
          <a:xfrm>
            <a:off x="6911530" y="2277466"/>
            <a:ext cx="4663488" cy="1526187"/>
          </a:xfrm>
          <a:prstGeom prst="rect">
            <a:avLst/>
          </a:prstGeom>
          <a:noFill/>
        </p:spPr>
        <p:txBody>
          <a:bodyPr wrap="square" rtlCol="0">
            <a:spAutoFit/>
          </a:bodyPr>
          <a:lstStyle/>
          <a:p>
            <a:pPr lvl="0">
              <a:lnSpc>
                <a:spcPct val="150000"/>
              </a:lnSpc>
              <a:defRPr/>
            </a:pPr>
            <a:r>
              <a:rPr lang="en-US" altLang="zh-CN" sz="1600" b="1" dirty="0">
                <a:solidFill>
                  <a:srgbClr val="0070C0"/>
                </a:solidFill>
                <a:latin typeface="微软雅黑" panose="020B0503020204020204" pitchFamily="34" charset="-122"/>
                <a:ea typeface="微软雅黑" panose="020B0503020204020204" pitchFamily="34" charset="-122"/>
              </a:rPr>
              <a:t>"I want to go back to separating ICOs and cryptocurrencies. ICOs that are securities offerings, we should </a:t>
            </a:r>
            <a:r>
              <a:rPr lang="en-US" altLang="zh-CN" sz="1600" b="1" dirty="0">
                <a:solidFill>
                  <a:schemeClr val="accent2"/>
                </a:solidFill>
                <a:latin typeface="微软雅黑" panose="020B0503020204020204" pitchFamily="34" charset="-122"/>
                <a:ea typeface="微软雅黑" panose="020B0503020204020204" pitchFamily="34" charset="-122"/>
              </a:rPr>
              <a:t>regulate</a:t>
            </a:r>
            <a:r>
              <a:rPr lang="en-US" altLang="zh-CN" sz="1600" b="1" dirty="0">
                <a:solidFill>
                  <a:srgbClr val="0070C0"/>
                </a:solidFill>
                <a:latin typeface="微软雅黑" panose="020B0503020204020204" pitchFamily="34" charset="-122"/>
                <a:ea typeface="微软雅黑" panose="020B0503020204020204" pitchFamily="34" charset="-122"/>
              </a:rPr>
              <a:t> them like we regulate securities offerings. End of story."</a:t>
            </a:r>
            <a:endParaRPr kumimoji="0" lang="zh-CN" altLang="en-US" sz="1600" b="1" i="0"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948BE6D5-B8C6-4143-962F-8D53DA78B060}"/>
              </a:ext>
            </a:extLst>
          </p:cNvPr>
          <p:cNvSpPr txBox="1"/>
          <p:nvPr/>
        </p:nvSpPr>
        <p:spPr>
          <a:xfrm>
            <a:off x="7026221" y="4046303"/>
            <a:ext cx="466348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SEC </a:t>
            </a:r>
            <a:r>
              <a:rPr lang="zh-CN" altLang="en-US" sz="2000" b="1" dirty="0">
                <a:solidFill>
                  <a:prstClr val="black"/>
                </a:solidFill>
                <a:latin typeface="微软雅黑" panose="020B0503020204020204" pitchFamily="34" charset="-122"/>
                <a:ea typeface="微软雅黑" panose="020B0503020204020204" pitchFamily="34" charset="-122"/>
              </a:rPr>
              <a:t>证监会主席认为几乎所有的</a:t>
            </a:r>
            <a:r>
              <a:rPr lang="en-US" altLang="zh-CN" sz="2000" b="1" dirty="0">
                <a:solidFill>
                  <a:prstClr val="black"/>
                </a:solidFill>
                <a:latin typeface="微软雅黑" panose="020B0503020204020204" pitchFamily="34" charset="-122"/>
                <a:ea typeface="微软雅黑" panose="020B0503020204020204" pitchFamily="34" charset="-122"/>
              </a:rPr>
              <a:t>ICO</a:t>
            </a:r>
            <a:r>
              <a:rPr lang="zh-CN" altLang="en-US" sz="2000" b="1" dirty="0">
                <a:solidFill>
                  <a:prstClr val="black"/>
                </a:solidFill>
                <a:latin typeface="微软雅黑" panose="020B0503020204020204" pitchFamily="34" charset="-122"/>
                <a:ea typeface="微软雅黑" panose="020B0503020204020204" pitchFamily="34" charset="-122"/>
              </a:rPr>
              <a:t>代币都是证券，都应该被像证券一样监管。</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标题 1">
            <a:extLst>
              <a:ext uri="{FF2B5EF4-FFF2-40B4-BE49-F238E27FC236}">
                <a16:creationId xmlns:a16="http://schemas.microsoft.com/office/drawing/2014/main" id="{7F30F2A3-EBE8-4F04-A308-D473BA5312E2}"/>
              </a:ext>
            </a:extLst>
          </p:cNvPr>
          <p:cNvSpPr>
            <a:spLocks noGrp="1"/>
          </p:cNvSpPr>
          <p:nvPr>
            <p:ph type="title"/>
          </p:nvPr>
        </p:nvSpPr>
        <p:spPr/>
        <p:txBody>
          <a:bodyPr>
            <a:noAutofit/>
          </a:bodyPr>
          <a:lstStyle/>
          <a:p>
            <a:r>
              <a:rPr lang="en-US" altLang="zh-CN" dirty="0"/>
              <a:t>SEC</a:t>
            </a:r>
            <a:r>
              <a:rPr lang="zh-CN" altLang="en-US" dirty="0"/>
              <a:t> 一直在推动对</a:t>
            </a:r>
            <a:r>
              <a:rPr lang="en-US" altLang="zh-CN" dirty="0"/>
              <a:t>ICO</a:t>
            </a:r>
            <a:r>
              <a:rPr lang="zh-CN" altLang="en-US" dirty="0"/>
              <a:t>乱像的监管</a:t>
            </a:r>
          </a:p>
        </p:txBody>
      </p:sp>
      <p:pic>
        <p:nvPicPr>
          <p:cNvPr id="5" name="图片 4">
            <a:extLst>
              <a:ext uri="{FF2B5EF4-FFF2-40B4-BE49-F238E27FC236}">
                <a16:creationId xmlns:a16="http://schemas.microsoft.com/office/drawing/2014/main" id="{E1990B2B-83F8-498B-B86A-A230DF46D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511" y="1337105"/>
            <a:ext cx="5625150" cy="4933096"/>
          </a:xfrm>
          <a:prstGeom prst="rect">
            <a:avLst/>
          </a:prstGeom>
        </p:spPr>
      </p:pic>
    </p:spTree>
    <p:extLst>
      <p:ext uri="{BB962C8B-B14F-4D97-AF65-F5344CB8AC3E}">
        <p14:creationId xmlns:p14="http://schemas.microsoft.com/office/powerpoint/2010/main" val="73362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8F592AD-FBBA-4A6D-A3AF-327F5DD6B24A}"/>
              </a:ext>
            </a:extLst>
          </p:cNvPr>
          <p:cNvSpPr/>
          <p:nvPr/>
        </p:nvSpPr>
        <p:spPr>
          <a:xfrm>
            <a:off x="7122274" y="1279939"/>
            <a:ext cx="4299978" cy="4154984"/>
          </a:xfrm>
          <a:prstGeom prst="rect">
            <a:avLst/>
          </a:prstGeom>
        </p:spPr>
        <p:txBody>
          <a:bodyPr wrap="square">
            <a:spAutoFit/>
          </a:bodyPr>
          <a:lstStyle/>
          <a:p>
            <a:pPr lvl="0" algn="just">
              <a:defRPr/>
            </a:pPr>
            <a:r>
              <a:rPr lang="en-US" altLang="zh-CN" sz="2400" b="1" dirty="0">
                <a:solidFill>
                  <a:prstClr val="black"/>
                </a:solidFill>
                <a:latin typeface="微软雅黑" panose="020B0503020204020204" pitchFamily="34" charset="-122"/>
                <a:ea typeface="微软雅黑" panose="020B0503020204020204" pitchFamily="34" charset="-122"/>
              </a:rPr>
              <a:t>9</a:t>
            </a:r>
            <a:r>
              <a:rPr lang="zh-CN" altLang="en-US" sz="2400" b="1" dirty="0">
                <a:solidFill>
                  <a:prstClr val="black"/>
                </a:solidFill>
                <a:latin typeface="微软雅黑" panose="020B0503020204020204" pitchFamily="34" charset="-122"/>
                <a:ea typeface="微软雅黑" panose="020B0503020204020204" pitchFamily="34" charset="-122"/>
              </a:rPr>
              <a:t>月开发者 </a:t>
            </a:r>
            <a:r>
              <a:rPr lang="en-US" altLang="zh-CN" sz="2400" b="1" dirty="0">
                <a:solidFill>
                  <a:prstClr val="black"/>
                </a:solidFill>
                <a:latin typeface="微软雅黑" panose="020B0503020204020204" pitchFamily="34" charset="-122"/>
                <a:ea typeface="微软雅黑" panose="020B0503020204020204" pitchFamily="34" charset="-122"/>
              </a:rPr>
              <a:t>Stephane Gosselin </a:t>
            </a:r>
            <a:r>
              <a:rPr lang="zh-CN" altLang="en-US" sz="2400" b="1" dirty="0">
                <a:solidFill>
                  <a:prstClr val="black"/>
                </a:solidFill>
                <a:latin typeface="微软雅黑" panose="020B0503020204020204" pitchFamily="34" charset="-122"/>
                <a:ea typeface="微软雅黑" panose="020B0503020204020204" pitchFamily="34" charset="-122"/>
              </a:rPr>
              <a:t>在 </a:t>
            </a:r>
            <a:r>
              <a:rPr lang="en-US" altLang="zh-CN" sz="2400" b="1" dirty="0">
                <a:solidFill>
                  <a:prstClr val="black"/>
                </a:solidFill>
                <a:latin typeface="微软雅黑" panose="020B0503020204020204" pitchFamily="34" charset="-122"/>
                <a:ea typeface="微软雅黑" panose="020B0503020204020204" pitchFamily="34" charset="-122"/>
              </a:rPr>
              <a:t>GitHub </a:t>
            </a:r>
            <a:r>
              <a:rPr lang="zh-CN" altLang="en-US" sz="2400" b="1" dirty="0">
                <a:solidFill>
                  <a:prstClr val="black"/>
                </a:solidFill>
                <a:latin typeface="微软雅黑" panose="020B0503020204020204" pitchFamily="34" charset="-122"/>
                <a:ea typeface="微软雅黑" panose="020B0503020204020204" pitchFamily="34" charset="-122"/>
              </a:rPr>
              <a:t>上提交的一份针对 </a:t>
            </a:r>
            <a:r>
              <a:rPr lang="en-US" altLang="zh-CN" sz="2400" b="1" dirty="0">
                <a:solidFill>
                  <a:schemeClr val="accent2"/>
                </a:solidFill>
                <a:latin typeface="微软雅黑" panose="020B0503020204020204" pitchFamily="34" charset="-122"/>
                <a:ea typeface="微软雅黑" panose="020B0503020204020204" pitchFamily="34" charset="-122"/>
              </a:rPr>
              <a:t>Security Token</a:t>
            </a:r>
            <a:r>
              <a:rPr lang="zh-CN" altLang="en-US" sz="2400" b="1" dirty="0">
                <a:solidFill>
                  <a:prstClr val="black"/>
                </a:solidFill>
                <a:latin typeface="微软雅黑" panose="020B0503020204020204" pitchFamily="34" charset="-122"/>
                <a:ea typeface="微软雅黑" panose="020B0503020204020204" pitchFamily="34" charset="-122"/>
              </a:rPr>
              <a:t>的以太坊新型标准 </a:t>
            </a:r>
            <a:r>
              <a:rPr lang="en-US" altLang="zh-CN" sz="2400" b="1" dirty="0">
                <a:solidFill>
                  <a:schemeClr val="accent2"/>
                </a:solidFill>
                <a:latin typeface="微软雅黑" panose="020B0503020204020204" pitchFamily="34" charset="-122"/>
                <a:ea typeface="微软雅黑" panose="020B0503020204020204" pitchFamily="34" charset="-122"/>
              </a:rPr>
              <a:t>ERC-1400 </a:t>
            </a:r>
            <a:r>
              <a:rPr lang="zh-CN" altLang="en-US" sz="2400" b="1" dirty="0">
                <a:solidFill>
                  <a:prstClr val="black"/>
                </a:solidFill>
                <a:latin typeface="微软雅黑" panose="020B0503020204020204" pitchFamily="34" charset="-122"/>
                <a:ea typeface="微软雅黑" panose="020B0503020204020204" pitchFamily="34" charset="-122"/>
              </a:rPr>
              <a:t>的提案。</a:t>
            </a:r>
            <a:endParaRPr lang="en-US" altLang="zh-CN" sz="2400" b="1" dirty="0">
              <a:solidFill>
                <a:prstClr val="black"/>
              </a:solidFill>
              <a:latin typeface="微软雅黑" panose="020B0503020204020204" pitchFamily="34" charset="-122"/>
              <a:ea typeface="微软雅黑" panose="020B0503020204020204" pitchFamily="34" charset="-122"/>
            </a:endParaRPr>
          </a:p>
          <a:p>
            <a:pPr lvl="0" algn="just">
              <a:defRPr/>
            </a:pPr>
            <a:endParaRPr lang="en-US" altLang="zh-CN" sz="2400" b="1" dirty="0">
              <a:solidFill>
                <a:prstClr val="black"/>
              </a:solidFill>
              <a:latin typeface="微软雅黑" panose="020B0503020204020204" pitchFamily="34" charset="-122"/>
              <a:ea typeface="微软雅黑" panose="020B0503020204020204" pitchFamily="34" charset="-122"/>
            </a:endParaRPr>
          </a:p>
          <a:p>
            <a:pPr lvl="0" algn="just">
              <a:defRPr/>
            </a:pPr>
            <a:r>
              <a:rPr lang="zh-CN" altLang="en-US" sz="2400" b="1" dirty="0">
                <a:solidFill>
                  <a:prstClr val="black"/>
                </a:solidFill>
                <a:latin typeface="微软雅黑" panose="020B0503020204020204" pitchFamily="34" charset="-122"/>
                <a:ea typeface="微软雅黑" panose="020B0503020204020204" pitchFamily="34" charset="-122"/>
              </a:rPr>
              <a:t>该提案主要是将 </a:t>
            </a:r>
            <a:r>
              <a:rPr lang="en-US" altLang="zh-CN" sz="2400" b="1" dirty="0">
                <a:solidFill>
                  <a:prstClr val="black"/>
                </a:solidFill>
                <a:latin typeface="微软雅黑" panose="020B0503020204020204" pitchFamily="34" charset="-122"/>
                <a:ea typeface="微软雅黑" panose="020B0503020204020204" pitchFamily="34" charset="-122"/>
              </a:rPr>
              <a:t>Token </a:t>
            </a:r>
            <a:r>
              <a:rPr lang="zh-CN" altLang="en-US" sz="2400" b="1" dirty="0">
                <a:solidFill>
                  <a:prstClr val="black"/>
                </a:solidFill>
                <a:latin typeface="微软雅黑" panose="020B0503020204020204" pitchFamily="34" charset="-122"/>
                <a:ea typeface="微软雅黑" panose="020B0503020204020204" pitchFamily="34" charset="-122"/>
              </a:rPr>
              <a:t>的互换性与发行证券的相关业务相结合，允许项目方通过</a:t>
            </a:r>
            <a:r>
              <a:rPr lang="en-US" altLang="zh-CN" sz="2400" b="1" dirty="0">
                <a:solidFill>
                  <a:prstClr val="black"/>
                </a:solidFill>
                <a:latin typeface="微软雅黑" panose="020B0503020204020204" pitchFamily="34" charset="-122"/>
                <a:ea typeface="微软雅黑" panose="020B0503020204020204" pitchFamily="34" charset="-122"/>
              </a:rPr>
              <a:t>ERC1400 </a:t>
            </a:r>
            <a:r>
              <a:rPr lang="zh-CN" altLang="en-US" sz="2400" b="1" dirty="0">
                <a:solidFill>
                  <a:prstClr val="black"/>
                </a:solidFill>
                <a:latin typeface="微软雅黑" panose="020B0503020204020204" pitchFamily="34" charset="-122"/>
                <a:ea typeface="微软雅黑" panose="020B0503020204020204" pitchFamily="34" charset="-122"/>
              </a:rPr>
              <a:t>发布符合监管标准的证券化代币。</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7F30F2A3-EBE8-4F04-A308-D473BA5312E2}"/>
              </a:ext>
            </a:extLst>
          </p:cNvPr>
          <p:cNvSpPr>
            <a:spLocks noGrp="1"/>
          </p:cNvSpPr>
          <p:nvPr>
            <p:ph type="title"/>
          </p:nvPr>
        </p:nvSpPr>
        <p:spPr>
          <a:xfrm>
            <a:off x="2041865" y="236107"/>
            <a:ext cx="9182725" cy="523220"/>
          </a:xfrm>
        </p:spPr>
        <p:txBody>
          <a:bodyPr>
            <a:noAutofit/>
          </a:bodyPr>
          <a:lstStyle/>
          <a:p>
            <a:r>
              <a:rPr lang="zh-CN" altLang="en-US" dirty="0"/>
              <a:t>以太坊积极开发 </a:t>
            </a:r>
            <a:r>
              <a:rPr lang="en-US" altLang="zh-CN" dirty="0"/>
              <a:t>Security Token </a:t>
            </a:r>
            <a:r>
              <a:rPr lang="zh-CN" altLang="en-US" dirty="0"/>
              <a:t>协议：</a:t>
            </a:r>
            <a:r>
              <a:rPr lang="en-US" altLang="zh-CN" dirty="0"/>
              <a:t>ERC1400</a:t>
            </a:r>
            <a:endParaRPr lang="zh-CN" altLang="en-US" dirty="0"/>
          </a:p>
        </p:txBody>
      </p:sp>
      <p:pic>
        <p:nvPicPr>
          <p:cNvPr id="4" name="图片 3">
            <a:extLst>
              <a:ext uri="{FF2B5EF4-FFF2-40B4-BE49-F238E27FC236}">
                <a16:creationId xmlns:a16="http://schemas.microsoft.com/office/drawing/2014/main" id="{71A1FD50-AA1F-4B2B-9403-EE627346F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451" y="1279939"/>
            <a:ext cx="6214820" cy="3992456"/>
          </a:xfrm>
          <a:prstGeom prst="rect">
            <a:avLst/>
          </a:prstGeom>
        </p:spPr>
      </p:pic>
    </p:spTree>
    <p:extLst>
      <p:ext uri="{BB962C8B-B14F-4D97-AF65-F5344CB8AC3E}">
        <p14:creationId xmlns:p14="http://schemas.microsoft.com/office/powerpoint/2010/main" val="237832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948BE6D5-B8C6-4143-962F-8D53DA78B060}"/>
              </a:ext>
            </a:extLst>
          </p:cNvPr>
          <p:cNvSpPr txBox="1"/>
          <p:nvPr/>
        </p:nvSpPr>
        <p:spPr>
          <a:xfrm>
            <a:off x="2088333" y="706798"/>
            <a:ext cx="96760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业内公认</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2019</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年可能是 </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STO </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取得重大进展的一年</a:t>
            </a:r>
          </a:p>
        </p:txBody>
      </p:sp>
      <p:sp>
        <p:nvSpPr>
          <p:cNvPr id="2" name="标题 1">
            <a:extLst>
              <a:ext uri="{FF2B5EF4-FFF2-40B4-BE49-F238E27FC236}">
                <a16:creationId xmlns:a16="http://schemas.microsoft.com/office/drawing/2014/main" id="{7F30F2A3-EBE8-4F04-A308-D473BA5312E2}"/>
              </a:ext>
            </a:extLst>
          </p:cNvPr>
          <p:cNvSpPr>
            <a:spLocks noGrp="1"/>
          </p:cNvSpPr>
          <p:nvPr>
            <p:ph type="title"/>
          </p:nvPr>
        </p:nvSpPr>
        <p:spPr/>
        <p:txBody>
          <a:bodyPr>
            <a:noAutofit/>
          </a:bodyPr>
          <a:lstStyle/>
          <a:p>
            <a:r>
              <a:rPr lang="en-US" altLang="zh-CN" dirty="0"/>
              <a:t>2019</a:t>
            </a:r>
            <a:r>
              <a:rPr lang="zh-CN" altLang="en-US" dirty="0"/>
              <a:t>年是 </a:t>
            </a:r>
            <a:r>
              <a:rPr lang="en-US" altLang="zh-CN" dirty="0"/>
              <a:t>STO </a:t>
            </a:r>
            <a:r>
              <a:rPr lang="zh-CN" altLang="en-US" dirty="0"/>
              <a:t>的开局之年</a:t>
            </a:r>
          </a:p>
        </p:txBody>
      </p:sp>
      <p:pic>
        <p:nvPicPr>
          <p:cNvPr id="6" name="图片 5">
            <a:extLst>
              <a:ext uri="{FF2B5EF4-FFF2-40B4-BE49-F238E27FC236}">
                <a16:creationId xmlns:a16="http://schemas.microsoft.com/office/drawing/2014/main" id="{11AFE3D7-8672-4D4A-9CE9-846874D954F6}"/>
              </a:ext>
            </a:extLst>
          </p:cNvPr>
          <p:cNvPicPr>
            <a:picLocks noChangeAspect="1"/>
          </p:cNvPicPr>
          <p:nvPr/>
        </p:nvPicPr>
        <p:blipFill rotWithShape="1">
          <a:blip r:embed="rId2"/>
          <a:srcRect l="3479" r="8689" b="14914"/>
          <a:stretch/>
        </p:blipFill>
        <p:spPr>
          <a:xfrm>
            <a:off x="1091945" y="1230018"/>
            <a:ext cx="10008110" cy="4663099"/>
          </a:xfrm>
          <a:prstGeom prst="rect">
            <a:avLst/>
          </a:prstGeom>
        </p:spPr>
      </p:pic>
    </p:spTree>
    <p:extLst>
      <p:ext uri="{BB962C8B-B14F-4D97-AF65-F5344CB8AC3E}">
        <p14:creationId xmlns:p14="http://schemas.microsoft.com/office/powerpoint/2010/main" val="2353209463"/>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15310</TotalTime>
  <Words>3693</Words>
  <Application>Microsoft Office PowerPoint</Application>
  <PresentationFormat>宽屏</PresentationFormat>
  <Paragraphs>386</Paragraphs>
  <Slides>47</Slides>
  <Notes>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47</vt:i4>
      </vt:variant>
    </vt:vector>
  </HeadingPairs>
  <TitlesOfParts>
    <vt:vector size="60" baseType="lpstr">
      <vt:lpstr>Axure Handwriting</vt:lpstr>
      <vt:lpstr>Yuanti SC</vt:lpstr>
      <vt:lpstr>等线</vt:lpstr>
      <vt:lpstr>等线</vt:lpstr>
      <vt:lpstr>方正准圆简体</vt:lpstr>
      <vt:lpstr>华文楷体</vt:lpstr>
      <vt:lpstr>魂心</vt:lpstr>
      <vt:lpstr>苹方-简</vt:lpstr>
      <vt:lpstr>微软雅黑</vt:lpstr>
      <vt:lpstr>Arial</vt:lpstr>
      <vt:lpstr>Old English Text MT</vt:lpstr>
      <vt:lpstr>Wingdings</vt:lpstr>
      <vt:lpstr>1_Office 主题​​</vt:lpstr>
      <vt:lpstr>STO 介绍及上市流程</vt:lpstr>
      <vt:lpstr>整篇纲要</vt:lpstr>
      <vt:lpstr>ICO的老路不再 Work 了</vt:lpstr>
      <vt:lpstr>ICO 的募资金额和项目数量断崖式下跌</vt:lpstr>
      <vt:lpstr>ICO市场停滞的主要原因：缺乏监管</vt:lpstr>
      <vt:lpstr>ICO 融资的合规将是大势所趋</vt:lpstr>
      <vt:lpstr>SEC 一直在推动对ICO乱像的监管</vt:lpstr>
      <vt:lpstr>以太坊积极开发 Security Token 协议：ERC1400</vt:lpstr>
      <vt:lpstr>2019年是 STO 的开局之年</vt:lpstr>
      <vt:lpstr>STO 的出现有望催生新的巨型证券交易市场</vt:lpstr>
      <vt:lpstr>什么是 STO ？</vt:lpstr>
      <vt:lpstr>Security Token的生成标准更加严格</vt:lpstr>
      <vt:lpstr>Security Token的两大重要特点</vt:lpstr>
      <vt:lpstr>Security Token的特点：Programmability 可编程性</vt:lpstr>
      <vt:lpstr>Utility Token和Security Token的差别</vt:lpstr>
      <vt:lpstr>为什么要STO</vt:lpstr>
      <vt:lpstr>金融创新本质上是资产对流动性的追求</vt:lpstr>
      <vt:lpstr>Security Token 的潜在市场规模</vt:lpstr>
      <vt:lpstr>STO募资的比较优势</vt:lpstr>
      <vt:lpstr>发行Security Token前要想什么问题</vt:lpstr>
      <vt:lpstr>发行Security Token前要想三大问题</vt:lpstr>
      <vt:lpstr>发行Security Token流程</vt:lpstr>
      <vt:lpstr>Regulation D：美国境内投资者私募</vt:lpstr>
      <vt:lpstr>Regulation Crowdfunding：众筹</vt:lpstr>
      <vt:lpstr>Regulation S : 境外投资者私募 </vt:lpstr>
      <vt:lpstr>Regulation A+：进入公募阶段</vt:lpstr>
      <vt:lpstr>SEC 对合格投资者定义</vt:lpstr>
      <vt:lpstr>欧洲 STO 监管政策</vt:lpstr>
      <vt:lpstr>STO 具体要做哪些事情？</vt:lpstr>
      <vt:lpstr>STO 的常规流程</vt:lpstr>
      <vt:lpstr>标准共识的解决方案</vt:lpstr>
      <vt:lpstr>什么样的公司可赴美 STO</vt:lpstr>
      <vt:lpstr>私募环节流程</vt:lpstr>
      <vt:lpstr>Munchee Case 因 ICO 被 SEC 处罚</vt:lpstr>
      <vt:lpstr>成功发行 ST 的案例：tZERO</vt:lpstr>
      <vt:lpstr>成功发行ST的案例：tZERO</vt:lpstr>
      <vt:lpstr>PowerPoint 演示文稿</vt:lpstr>
      <vt:lpstr>PowerPoint 演示文稿</vt:lpstr>
      <vt:lpstr>PowerPoint 演示文稿</vt:lpstr>
      <vt:lpstr>PowerPoint 演示文稿</vt:lpstr>
      <vt:lpstr>tZero 的生态</vt:lpstr>
      <vt:lpstr>Security Token 的特点</vt:lpstr>
      <vt:lpstr>针对 STO 各国监管态度</vt:lpstr>
      <vt:lpstr>ICO 和 STO 对比</vt:lpstr>
      <vt:lpstr>案例一：某线下钢琴培训设备</vt:lpstr>
      <vt:lpstr>ERC 1400协议标准</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Brave New World</dc:title>
  <dc:creator>Zhao Xin</dc:creator>
  <cp:lastModifiedBy>Blank Lee</cp:lastModifiedBy>
  <cp:revision>343</cp:revision>
  <dcterms:created xsi:type="dcterms:W3CDTF">2018-10-12T09:26:55Z</dcterms:created>
  <dcterms:modified xsi:type="dcterms:W3CDTF">2018-10-29T07:55:12Z</dcterms:modified>
</cp:coreProperties>
</file>